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handoutMasterIdLst>
    <p:handoutMasterId r:id="rId16"/>
  </p:handoutMasterIdLst>
  <p:sldIdLst>
    <p:sldId id="256" r:id="rId2"/>
    <p:sldId id="276" r:id="rId3"/>
    <p:sldId id="258" r:id="rId4"/>
    <p:sldId id="257" r:id="rId5"/>
    <p:sldId id="273" r:id="rId6"/>
    <p:sldId id="259" r:id="rId7"/>
    <p:sldId id="260" r:id="rId8"/>
    <p:sldId id="275" r:id="rId9"/>
    <p:sldId id="274" r:id="rId10"/>
    <p:sldId id="261" r:id="rId11"/>
    <p:sldId id="262" r:id="rId12"/>
    <p:sldId id="263" r:id="rId13"/>
    <p:sldId id="265" r:id="rId14"/>
    <p:sldId id="271" r:id="rId15"/>
  </p:sldIdLst>
  <p:sldSz cx="7559675" cy="10691813"/>
  <p:notesSz cx="10234613" cy="70993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00000"/>
    <a:srgbClr val="BC0000"/>
    <a:srgbClr val="FF0066"/>
    <a:srgbClr val="FA0000"/>
    <a:srgbClr val="FFA7A7"/>
    <a:srgbClr val="B40000"/>
    <a:srgbClr val="D60000"/>
    <a:srgbClr val="8E0000"/>
    <a:srgbClr val="FF0101"/>
    <a:srgbClr val="DAA6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256" autoAdjust="0"/>
    <p:restoredTop sz="94353" autoAdjust="0"/>
  </p:normalViewPr>
  <p:slideViewPr>
    <p:cSldViewPr snapToGrid="0">
      <p:cViewPr varScale="1">
        <p:scale>
          <a:sx n="45" d="100"/>
          <a:sy n="45" d="100"/>
        </p:scale>
        <p:origin x="2262" y="3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handoutMaster" Target="handoutMasters/handout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434999" cy="356198"/>
          </a:xfrm>
          <a:prstGeom prst="rect">
            <a:avLst/>
          </a:prstGeom>
        </p:spPr>
        <p:txBody>
          <a:bodyPr vert="horz" lIns="99048" tIns="49524" rIns="99048" bIns="49524" rtlCol="0"/>
          <a:lstStyle>
            <a:lvl1pPr algn="l">
              <a:defRPr sz="1300"/>
            </a:lvl1pPr>
          </a:lstStyle>
          <a:p>
            <a:endParaRPr lang="id-ID"/>
          </a:p>
        </p:txBody>
      </p:sp>
      <p:sp>
        <p:nvSpPr>
          <p:cNvPr id="3" name="Date Placeholder 2"/>
          <p:cNvSpPr>
            <a:spLocks noGrp="1"/>
          </p:cNvSpPr>
          <p:nvPr>
            <p:ph type="dt" sz="quarter" idx="1"/>
          </p:nvPr>
        </p:nvSpPr>
        <p:spPr>
          <a:xfrm>
            <a:off x="5797246" y="0"/>
            <a:ext cx="4434999" cy="356198"/>
          </a:xfrm>
          <a:prstGeom prst="rect">
            <a:avLst/>
          </a:prstGeom>
        </p:spPr>
        <p:txBody>
          <a:bodyPr vert="horz" lIns="99048" tIns="49524" rIns="99048" bIns="49524" rtlCol="0"/>
          <a:lstStyle>
            <a:lvl1pPr algn="r">
              <a:defRPr sz="1300"/>
            </a:lvl1pPr>
          </a:lstStyle>
          <a:p>
            <a:fld id="{C9CD9AF5-C652-4211-8645-2C6D669F940A}" type="datetimeFigureOut">
              <a:rPr lang="id-ID" smtClean="0"/>
              <a:t>03/09/2021</a:t>
            </a:fld>
            <a:endParaRPr lang="id-ID"/>
          </a:p>
        </p:txBody>
      </p:sp>
      <p:sp>
        <p:nvSpPr>
          <p:cNvPr id="4" name="Footer Placeholder 3"/>
          <p:cNvSpPr>
            <a:spLocks noGrp="1"/>
          </p:cNvSpPr>
          <p:nvPr>
            <p:ph type="ftr" sz="quarter" idx="2"/>
          </p:nvPr>
        </p:nvSpPr>
        <p:spPr>
          <a:xfrm>
            <a:off x="0" y="6743103"/>
            <a:ext cx="4434999" cy="356197"/>
          </a:xfrm>
          <a:prstGeom prst="rect">
            <a:avLst/>
          </a:prstGeom>
        </p:spPr>
        <p:txBody>
          <a:bodyPr vert="horz" lIns="99048" tIns="49524" rIns="99048" bIns="49524" rtlCol="0" anchor="b"/>
          <a:lstStyle>
            <a:lvl1pPr algn="l">
              <a:defRPr sz="1300"/>
            </a:lvl1pPr>
          </a:lstStyle>
          <a:p>
            <a:endParaRPr lang="id-ID"/>
          </a:p>
        </p:txBody>
      </p:sp>
      <p:sp>
        <p:nvSpPr>
          <p:cNvPr id="5" name="Slide Number Placeholder 4"/>
          <p:cNvSpPr>
            <a:spLocks noGrp="1"/>
          </p:cNvSpPr>
          <p:nvPr>
            <p:ph type="sldNum" sz="quarter" idx="3"/>
          </p:nvPr>
        </p:nvSpPr>
        <p:spPr>
          <a:xfrm>
            <a:off x="5797246" y="6743103"/>
            <a:ext cx="4434999" cy="356197"/>
          </a:xfrm>
          <a:prstGeom prst="rect">
            <a:avLst/>
          </a:prstGeom>
        </p:spPr>
        <p:txBody>
          <a:bodyPr vert="horz" lIns="99048" tIns="49524" rIns="99048" bIns="49524" rtlCol="0" anchor="b"/>
          <a:lstStyle>
            <a:lvl1pPr algn="r">
              <a:defRPr sz="1300"/>
            </a:lvl1pPr>
          </a:lstStyle>
          <a:p>
            <a:fld id="{B57D9359-6E49-425E-AED3-C166E01735BA}" type="slidenum">
              <a:rPr lang="id-ID" smtClean="0"/>
              <a:t>‹#›</a:t>
            </a:fld>
            <a:endParaRPr lang="id-ID"/>
          </a:p>
        </p:txBody>
      </p:sp>
    </p:spTree>
    <p:extLst>
      <p:ext uri="{BB962C8B-B14F-4D97-AF65-F5344CB8AC3E}">
        <p14:creationId xmlns:p14="http://schemas.microsoft.com/office/powerpoint/2010/main" val="2024120691"/>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66976" y="1749795"/>
            <a:ext cx="6425724" cy="3722335"/>
          </a:xfrm>
        </p:spPr>
        <p:txBody>
          <a:bodyPr anchor="b"/>
          <a:lstStyle>
            <a:lvl1pPr algn="ctr">
              <a:defRPr sz="4960"/>
            </a:lvl1pPr>
          </a:lstStyle>
          <a:p>
            <a:r>
              <a:rPr lang="en-US"/>
              <a:t>Click to edit Master title style</a:t>
            </a:r>
            <a:endParaRPr lang="en-US" dirty="0"/>
          </a:p>
        </p:txBody>
      </p:sp>
      <p:sp>
        <p:nvSpPr>
          <p:cNvPr id="3" name="Subtitle 2"/>
          <p:cNvSpPr>
            <a:spLocks noGrp="1"/>
          </p:cNvSpPr>
          <p:nvPr>
            <p:ph type="subTitle" idx="1"/>
          </p:nvPr>
        </p:nvSpPr>
        <p:spPr>
          <a:xfrm>
            <a:off x="944960" y="5615678"/>
            <a:ext cx="5669756" cy="2581379"/>
          </a:xfrm>
        </p:spPr>
        <p:txBody>
          <a:bodyPr/>
          <a:lstStyle>
            <a:lvl1pPr marL="0" indent="0" algn="ctr">
              <a:buNone/>
              <a:defRPr sz="1984"/>
            </a:lvl1pPr>
            <a:lvl2pPr marL="377967" indent="0" algn="ctr">
              <a:buNone/>
              <a:defRPr sz="1653"/>
            </a:lvl2pPr>
            <a:lvl3pPr marL="755934" indent="0" algn="ctr">
              <a:buNone/>
              <a:defRPr sz="1488"/>
            </a:lvl3pPr>
            <a:lvl4pPr marL="1133902" indent="0" algn="ctr">
              <a:buNone/>
              <a:defRPr sz="1323"/>
            </a:lvl4pPr>
            <a:lvl5pPr marL="1511869" indent="0" algn="ctr">
              <a:buNone/>
              <a:defRPr sz="1323"/>
            </a:lvl5pPr>
            <a:lvl6pPr marL="1889836" indent="0" algn="ctr">
              <a:buNone/>
              <a:defRPr sz="1323"/>
            </a:lvl6pPr>
            <a:lvl7pPr marL="2267803" indent="0" algn="ctr">
              <a:buNone/>
              <a:defRPr sz="1323"/>
            </a:lvl7pPr>
            <a:lvl8pPr marL="2645771" indent="0" algn="ctr">
              <a:buNone/>
              <a:defRPr sz="1323"/>
            </a:lvl8pPr>
            <a:lvl9pPr marL="3023738" indent="0" algn="ctr">
              <a:buNone/>
              <a:defRPr sz="1323"/>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C15DA1F-F0B2-494D-9577-6DEFBBFA8886}" type="datetimeFigureOut">
              <a:rPr lang="en-ZA" smtClean="0"/>
              <a:t>2021/09/03</a:t>
            </a:fld>
            <a:endParaRPr lang="en-ZA"/>
          </a:p>
        </p:txBody>
      </p:sp>
      <p:sp>
        <p:nvSpPr>
          <p:cNvPr id="5" name="Footer Placeholder 4"/>
          <p:cNvSpPr>
            <a:spLocks noGrp="1"/>
          </p:cNvSpPr>
          <p:nvPr>
            <p:ph type="ftr" sz="quarter" idx="11"/>
          </p:nvPr>
        </p:nvSpPr>
        <p:spPr/>
        <p:txBody>
          <a:bodyPr/>
          <a:lstStyle/>
          <a:p>
            <a:endParaRPr lang="en-ZA"/>
          </a:p>
        </p:txBody>
      </p:sp>
      <p:sp>
        <p:nvSpPr>
          <p:cNvPr id="6" name="Slide Number Placeholder 5"/>
          <p:cNvSpPr>
            <a:spLocks noGrp="1"/>
          </p:cNvSpPr>
          <p:nvPr>
            <p:ph type="sldNum" sz="quarter" idx="12"/>
          </p:nvPr>
        </p:nvSpPr>
        <p:spPr/>
        <p:txBody>
          <a:bodyPr/>
          <a:lstStyle/>
          <a:p>
            <a:fld id="{19E6C18F-8CC9-4CF8-931C-A30E4D19EB82}" type="slidenum">
              <a:rPr lang="en-ZA" smtClean="0"/>
              <a:t>‹#›</a:t>
            </a:fld>
            <a:endParaRPr lang="en-ZA"/>
          </a:p>
        </p:txBody>
      </p:sp>
    </p:spTree>
    <p:extLst>
      <p:ext uri="{BB962C8B-B14F-4D97-AF65-F5344CB8AC3E}">
        <p14:creationId xmlns:p14="http://schemas.microsoft.com/office/powerpoint/2010/main" val="38759105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C15DA1F-F0B2-494D-9577-6DEFBBFA8886}" type="datetimeFigureOut">
              <a:rPr lang="en-ZA" smtClean="0"/>
              <a:t>2021/09/03</a:t>
            </a:fld>
            <a:endParaRPr lang="en-ZA"/>
          </a:p>
        </p:txBody>
      </p:sp>
      <p:sp>
        <p:nvSpPr>
          <p:cNvPr id="5" name="Footer Placeholder 4"/>
          <p:cNvSpPr>
            <a:spLocks noGrp="1"/>
          </p:cNvSpPr>
          <p:nvPr>
            <p:ph type="ftr" sz="quarter" idx="11"/>
          </p:nvPr>
        </p:nvSpPr>
        <p:spPr/>
        <p:txBody>
          <a:bodyPr/>
          <a:lstStyle/>
          <a:p>
            <a:endParaRPr lang="en-ZA"/>
          </a:p>
        </p:txBody>
      </p:sp>
      <p:sp>
        <p:nvSpPr>
          <p:cNvPr id="6" name="Slide Number Placeholder 5"/>
          <p:cNvSpPr>
            <a:spLocks noGrp="1"/>
          </p:cNvSpPr>
          <p:nvPr>
            <p:ph type="sldNum" sz="quarter" idx="12"/>
          </p:nvPr>
        </p:nvSpPr>
        <p:spPr/>
        <p:txBody>
          <a:bodyPr/>
          <a:lstStyle/>
          <a:p>
            <a:fld id="{19E6C18F-8CC9-4CF8-931C-A30E4D19EB82}" type="slidenum">
              <a:rPr lang="en-ZA" smtClean="0"/>
              <a:t>‹#›</a:t>
            </a:fld>
            <a:endParaRPr lang="en-ZA"/>
          </a:p>
        </p:txBody>
      </p:sp>
    </p:spTree>
    <p:extLst>
      <p:ext uri="{BB962C8B-B14F-4D97-AF65-F5344CB8AC3E}">
        <p14:creationId xmlns:p14="http://schemas.microsoft.com/office/powerpoint/2010/main" val="21924837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409893" y="569240"/>
            <a:ext cx="1630055" cy="9060817"/>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19728" y="569240"/>
            <a:ext cx="4795669" cy="906081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C15DA1F-F0B2-494D-9577-6DEFBBFA8886}" type="datetimeFigureOut">
              <a:rPr lang="en-ZA" smtClean="0"/>
              <a:t>2021/09/03</a:t>
            </a:fld>
            <a:endParaRPr lang="en-ZA"/>
          </a:p>
        </p:txBody>
      </p:sp>
      <p:sp>
        <p:nvSpPr>
          <p:cNvPr id="5" name="Footer Placeholder 4"/>
          <p:cNvSpPr>
            <a:spLocks noGrp="1"/>
          </p:cNvSpPr>
          <p:nvPr>
            <p:ph type="ftr" sz="quarter" idx="11"/>
          </p:nvPr>
        </p:nvSpPr>
        <p:spPr/>
        <p:txBody>
          <a:bodyPr/>
          <a:lstStyle/>
          <a:p>
            <a:endParaRPr lang="en-ZA"/>
          </a:p>
        </p:txBody>
      </p:sp>
      <p:sp>
        <p:nvSpPr>
          <p:cNvPr id="6" name="Slide Number Placeholder 5"/>
          <p:cNvSpPr>
            <a:spLocks noGrp="1"/>
          </p:cNvSpPr>
          <p:nvPr>
            <p:ph type="sldNum" sz="quarter" idx="12"/>
          </p:nvPr>
        </p:nvSpPr>
        <p:spPr/>
        <p:txBody>
          <a:bodyPr/>
          <a:lstStyle/>
          <a:p>
            <a:fld id="{19E6C18F-8CC9-4CF8-931C-A30E4D19EB82}" type="slidenum">
              <a:rPr lang="en-ZA" smtClean="0"/>
              <a:t>‹#›</a:t>
            </a:fld>
            <a:endParaRPr lang="en-ZA"/>
          </a:p>
        </p:txBody>
      </p:sp>
    </p:spTree>
    <p:extLst>
      <p:ext uri="{BB962C8B-B14F-4D97-AF65-F5344CB8AC3E}">
        <p14:creationId xmlns:p14="http://schemas.microsoft.com/office/powerpoint/2010/main" val="41455626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C15DA1F-F0B2-494D-9577-6DEFBBFA8886}" type="datetimeFigureOut">
              <a:rPr lang="en-ZA" smtClean="0"/>
              <a:t>2021/09/03</a:t>
            </a:fld>
            <a:endParaRPr lang="en-ZA"/>
          </a:p>
        </p:txBody>
      </p:sp>
      <p:sp>
        <p:nvSpPr>
          <p:cNvPr id="5" name="Footer Placeholder 4"/>
          <p:cNvSpPr>
            <a:spLocks noGrp="1"/>
          </p:cNvSpPr>
          <p:nvPr>
            <p:ph type="ftr" sz="quarter" idx="11"/>
          </p:nvPr>
        </p:nvSpPr>
        <p:spPr/>
        <p:txBody>
          <a:bodyPr/>
          <a:lstStyle/>
          <a:p>
            <a:endParaRPr lang="en-ZA"/>
          </a:p>
        </p:txBody>
      </p:sp>
      <p:sp>
        <p:nvSpPr>
          <p:cNvPr id="6" name="Slide Number Placeholder 5"/>
          <p:cNvSpPr>
            <a:spLocks noGrp="1"/>
          </p:cNvSpPr>
          <p:nvPr>
            <p:ph type="sldNum" sz="quarter" idx="12"/>
          </p:nvPr>
        </p:nvSpPr>
        <p:spPr/>
        <p:txBody>
          <a:bodyPr/>
          <a:lstStyle/>
          <a:p>
            <a:fld id="{19E6C18F-8CC9-4CF8-931C-A30E4D19EB82}" type="slidenum">
              <a:rPr lang="en-ZA" smtClean="0"/>
              <a:t>‹#›</a:t>
            </a:fld>
            <a:endParaRPr lang="en-ZA"/>
          </a:p>
        </p:txBody>
      </p:sp>
    </p:spTree>
    <p:extLst>
      <p:ext uri="{BB962C8B-B14F-4D97-AF65-F5344CB8AC3E}">
        <p14:creationId xmlns:p14="http://schemas.microsoft.com/office/powerpoint/2010/main" val="19855810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15791" y="2665532"/>
            <a:ext cx="6520220" cy="4447496"/>
          </a:xfrm>
        </p:spPr>
        <p:txBody>
          <a:bodyPr anchor="b"/>
          <a:lstStyle>
            <a:lvl1pPr>
              <a:defRPr sz="4960"/>
            </a:lvl1pPr>
          </a:lstStyle>
          <a:p>
            <a:r>
              <a:rPr lang="en-US"/>
              <a:t>Click to edit Master title style</a:t>
            </a:r>
            <a:endParaRPr lang="en-US" dirty="0"/>
          </a:p>
        </p:txBody>
      </p:sp>
      <p:sp>
        <p:nvSpPr>
          <p:cNvPr id="3" name="Text Placeholder 2"/>
          <p:cNvSpPr>
            <a:spLocks noGrp="1"/>
          </p:cNvSpPr>
          <p:nvPr>
            <p:ph type="body" idx="1"/>
          </p:nvPr>
        </p:nvSpPr>
        <p:spPr>
          <a:xfrm>
            <a:off x="515791" y="7155103"/>
            <a:ext cx="6520220" cy="2338833"/>
          </a:xfrm>
        </p:spPr>
        <p:txBody>
          <a:bodyPr/>
          <a:lstStyle>
            <a:lvl1pPr marL="0" indent="0">
              <a:buNone/>
              <a:defRPr sz="1984">
                <a:solidFill>
                  <a:schemeClr val="tx1"/>
                </a:solidFill>
              </a:defRPr>
            </a:lvl1pPr>
            <a:lvl2pPr marL="377967" indent="0">
              <a:buNone/>
              <a:defRPr sz="1653">
                <a:solidFill>
                  <a:schemeClr val="tx1">
                    <a:tint val="75000"/>
                  </a:schemeClr>
                </a:solidFill>
              </a:defRPr>
            </a:lvl2pPr>
            <a:lvl3pPr marL="755934" indent="0">
              <a:buNone/>
              <a:defRPr sz="1488">
                <a:solidFill>
                  <a:schemeClr val="tx1">
                    <a:tint val="75000"/>
                  </a:schemeClr>
                </a:solidFill>
              </a:defRPr>
            </a:lvl3pPr>
            <a:lvl4pPr marL="1133902" indent="0">
              <a:buNone/>
              <a:defRPr sz="1323">
                <a:solidFill>
                  <a:schemeClr val="tx1">
                    <a:tint val="75000"/>
                  </a:schemeClr>
                </a:solidFill>
              </a:defRPr>
            </a:lvl4pPr>
            <a:lvl5pPr marL="1511869" indent="0">
              <a:buNone/>
              <a:defRPr sz="1323">
                <a:solidFill>
                  <a:schemeClr val="tx1">
                    <a:tint val="75000"/>
                  </a:schemeClr>
                </a:solidFill>
              </a:defRPr>
            </a:lvl5pPr>
            <a:lvl6pPr marL="1889836" indent="0">
              <a:buNone/>
              <a:defRPr sz="1323">
                <a:solidFill>
                  <a:schemeClr val="tx1">
                    <a:tint val="75000"/>
                  </a:schemeClr>
                </a:solidFill>
              </a:defRPr>
            </a:lvl6pPr>
            <a:lvl7pPr marL="2267803" indent="0">
              <a:buNone/>
              <a:defRPr sz="1323">
                <a:solidFill>
                  <a:schemeClr val="tx1">
                    <a:tint val="75000"/>
                  </a:schemeClr>
                </a:solidFill>
              </a:defRPr>
            </a:lvl7pPr>
            <a:lvl8pPr marL="2645771" indent="0">
              <a:buNone/>
              <a:defRPr sz="1323">
                <a:solidFill>
                  <a:schemeClr val="tx1">
                    <a:tint val="75000"/>
                  </a:schemeClr>
                </a:solidFill>
              </a:defRPr>
            </a:lvl8pPr>
            <a:lvl9pPr marL="3023738" indent="0">
              <a:buNone/>
              <a:defRPr sz="1323">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C15DA1F-F0B2-494D-9577-6DEFBBFA8886}" type="datetimeFigureOut">
              <a:rPr lang="en-ZA" smtClean="0"/>
              <a:t>2021/09/03</a:t>
            </a:fld>
            <a:endParaRPr lang="en-ZA"/>
          </a:p>
        </p:txBody>
      </p:sp>
      <p:sp>
        <p:nvSpPr>
          <p:cNvPr id="5" name="Footer Placeholder 4"/>
          <p:cNvSpPr>
            <a:spLocks noGrp="1"/>
          </p:cNvSpPr>
          <p:nvPr>
            <p:ph type="ftr" sz="quarter" idx="11"/>
          </p:nvPr>
        </p:nvSpPr>
        <p:spPr/>
        <p:txBody>
          <a:bodyPr/>
          <a:lstStyle/>
          <a:p>
            <a:endParaRPr lang="en-ZA"/>
          </a:p>
        </p:txBody>
      </p:sp>
      <p:sp>
        <p:nvSpPr>
          <p:cNvPr id="6" name="Slide Number Placeholder 5"/>
          <p:cNvSpPr>
            <a:spLocks noGrp="1"/>
          </p:cNvSpPr>
          <p:nvPr>
            <p:ph type="sldNum" sz="quarter" idx="12"/>
          </p:nvPr>
        </p:nvSpPr>
        <p:spPr/>
        <p:txBody>
          <a:bodyPr/>
          <a:lstStyle/>
          <a:p>
            <a:fld id="{19E6C18F-8CC9-4CF8-931C-A30E4D19EB82}" type="slidenum">
              <a:rPr lang="en-ZA" smtClean="0"/>
              <a:t>‹#›</a:t>
            </a:fld>
            <a:endParaRPr lang="en-ZA"/>
          </a:p>
        </p:txBody>
      </p:sp>
    </p:spTree>
    <p:extLst>
      <p:ext uri="{BB962C8B-B14F-4D97-AF65-F5344CB8AC3E}">
        <p14:creationId xmlns:p14="http://schemas.microsoft.com/office/powerpoint/2010/main" val="7161715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19728" y="2846200"/>
            <a:ext cx="3212862" cy="678385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3827085" y="2846200"/>
            <a:ext cx="3212862" cy="678385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C15DA1F-F0B2-494D-9577-6DEFBBFA8886}" type="datetimeFigureOut">
              <a:rPr lang="en-ZA" smtClean="0"/>
              <a:t>2021/09/03</a:t>
            </a:fld>
            <a:endParaRPr lang="en-ZA"/>
          </a:p>
        </p:txBody>
      </p:sp>
      <p:sp>
        <p:nvSpPr>
          <p:cNvPr id="6" name="Footer Placeholder 5"/>
          <p:cNvSpPr>
            <a:spLocks noGrp="1"/>
          </p:cNvSpPr>
          <p:nvPr>
            <p:ph type="ftr" sz="quarter" idx="11"/>
          </p:nvPr>
        </p:nvSpPr>
        <p:spPr/>
        <p:txBody>
          <a:bodyPr/>
          <a:lstStyle/>
          <a:p>
            <a:endParaRPr lang="en-ZA"/>
          </a:p>
        </p:txBody>
      </p:sp>
      <p:sp>
        <p:nvSpPr>
          <p:cNvPr id="7" name="Slide Number Placeholder 6"/>
          <p:cNvSpPr>
            <a:spLocks noGrp="1"/>
          </p:cNvSpPr>
          <p:nvPr>
            <p:ph type="sldNum" sz="quarter" idx="12"/>
          </p:nvPr>
        </p:nvSpPr>
        <p:spPr/>
        <p:txBody>
          <a:bodyPr/>
          <a:lstStyle/>
          <a:p>
            <a:fld id="{19E6C18F-8CC9-4CF8-931C-A30E4D19EB82}" type="slidenum">
              <a:rPr lang="en-ZA" smtClean="0"/>
              <a:t>‹#›</a:t>
            </a:fld>
            <a:endParaRPr lang="en-ZA"/>
          </a:p>
        </p:txBody>
      </p:sp>
    </p:spTree>
    <p:extLst>
      <p:ext uri="{BB962C8B-B14F-4D97-AF65-F5344CB8AC3E}">
        <p14:creationId xmlns:p14="http://schemas.microsoft.com/office/powerpoint/2010/main" val="27829047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20712" y="569242"/>
            <a:ext cx="6520220" cy="2066590"/>
          </a:xfrm>
        </p:spPr>
        <p:txBody>
          <a:bodyPr/>
          <a:lstStyle/>
          <a:p>
            <a:r>
              <a:rPr lang="en-US"/>
              <a:t>Click to edit Master title style</a:t>
            </a:r>
            <a:endParaRPr lang="en-US" dirty="0"/>
          </a:p>
        </p:txBody>
      </p:sp>
      <p:sp>
        <p:nvSpPr>
          <p:cNvPr id="3" name="Text Placeholder 2"/>
          <p:cNvSpPr>
            <a:spLocks noGrp="1"/>
          </p:cNvSpPr>
          <p:nvPr>
            <p:ph type="body" idx="1"/>
          </p:nvPr>
        </p:nvSpPr>
        <p:spPr>
          <a:xfrm>
            <a:off x="520713" y="2620980"/>
            <a:ext cx="3198096" cy="1284502"/>
          </a:xfrm>
        </p:spPr>
        <p:txBody>
          <a:bodyPr anchor="b"/>
          <a:lstStyle>
            <a:lvl1pPr marL="0" indent="0">
              <a:buNone/>
              <a:defRPr sz="1984" b="1"/>
            </a:lvl1pPr>
            <a:lvl2pPr marL="377967" indent="0">
              <a:buNone/>
              <a:defRPr sz="1653" b="1"/>
            </a:lvl2pPr>
            <a:lvl3pPr marL="755934" indent="0">
              <a:buNone/>
              <a:defRPr sz="1488" b="1"/>
            </a:lvl3pPr>
            <a:lvl4pPr marL="1133902" indent="0">
              <a:buNone/>
              <a:defRPr sz="1323" b="1"/>
            </a:lvl4pPr>
            <a:lvl5pPr marL="1511869" indent="0">
              <a:buNone/>
              <a:defRPr sz="1323" b="1"/>
            </a:lvl5pPr>
            <a:lvl6pPr marL="1889836" indent="0">
              <a:buNone/>
              <a:defRPr sz="1323" b="1"/>
            </a:lvl6pPr>
            <a:lvl7pPr marL="2267803" indent="0">
              <a:buNone/>
              <a:defRPr sz="1323" b="1"/>
            </a:lvl7pPr>
            <a:lvl8pPr marL="2645771" indent="0">
              <a:buNone/>
              <a:defRPr sz="1323" b="1"/>
            </a:lvl8pPr>
            <a:lvl9pPr marL="3023738" indent="0">
              <a:buNone/>
              <a:defRPr sz="1323" b="1"/>
            </a:lvl9pPr>
          </a:lstStyle>
          <a:p>
            <a:pPr lvl="0"/>
            <a:r>
              <a:rPr lang="en-US"/>
              <a:t>Edit Master text styles</a:t>
            </a:r>
          </a:p>
        </p:txBody>
      </p:sp>
      <p:sp>
        <p:nvSpPr>
          <p:cNvPr id="4" name="Content Placeholder 3"/>
          <p:cNvSpPr>
            <a:spLocks noGrp="1"/>
          </p:cNvSpPr>
          <p:nvPr>
            <p:ph sz="half" idx="2"/>
          </p:nvPr>
        </p:nvSpPr>
        <p:spPr>
          <a:xfrm>
            <a:off x="520713" y="3905482"/>
            <a:ext cx="3198096" cy="574437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3827086" y="2620980"/>
            <a:ext cx="3213847" cy="1284502"/>
          </a:xfrm>
        </p:spPr>
        <p:txBody>
          <a:bodyPr anchor="b"/>
          <a:lstStyle>
            <a:lvl1pPr marL="0" indent="0">
              <a:buNone/>
              <a:defRPr sz="1984" b="1"/>
            </a:lvl1pPr>
            <a:lvl2pPr marL="377967" indent="0">
              <a:buNone/>
              <a:defRPr sz="1653" b="1"/>
            </a:lvl2pPr>
            <a:lvl3pPr marL="755934" indent="0">
              <a:buNone/>
              <a:defRPr sz="1488" b="1"/>
            </a:lvl3pPr>
            <a:lvl4pPr marL="1133902" indent="0">
              <a:buNone/>
              <a:defRPr sz="1323" b="1"/>
            </a:lvl4pPr>
            <a:lvl5pPr marL="1511869" indent="0">
              <a:buNone/>
              <a:defRPr sz="1323" b="1"/>
            </a:lvl5pPr>
            <a:lvl6pPr marL="1889836" indent="0">
              <a:buNone/>
              <a:defRPr sz="1323" b="1"/>
            </a:lvl6pPr>
            <a:lvl7pPr marL="2267803" indent="0">
              <a:buNone/>
              <a:defRPr sz="1323" b="1"/>
            </a:lvl7pPr>
            <a:lvl8pPr marL="2645771" indent="0">
              <a:buNone/>
              <a:defRPr sz="1323" b="1"/>
            </a:lvl8pPr>
            <a:lvl9pPr marL="3023738" indent="0">
              <a:buNone/>
              <a:defRPr sz="1323" b="1"/>
            </a:lvl9pPr>
          </a:lstStyle>
          <a:p>
            <a:pPr lvl="0"/>
            <a:r>
              <a:rPr lang="en-US"/>
              <a:t>Edit Master text styles</a:t>
            </a:r>
          </a:p>
        </p:txBody>
      </p:sp>
      <p:sp>
        <p:nvSpPr>
          <p:cNvPr id="6" name="Content Placeholder 5"/>
          <p:cNvSpPr>
            <a:spLocks noGrp="1"/>
          </p:cNvSpPr>
          <p:nvPr>
            <p:ph sz="quarter" idx="4"/>
          </p:nvPr>
        </p:nvSpPr>
        <p:spPr>
          <a:xfrm>
            <a:off x="3827086" y="3905482"/>
            <a:ext cx="3213847" cy="574437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C15DA1F-F0B2-494D-9577-6DEFBBFA8886}" type="datetimeFigureOut">
              <a:rPr lang="en-ZA" smtClean="0"/>
              <a:t>2021/09/03</a:t>
            </a:fld>
            <a:endParaRPr lang="en-ZA"/>
          </a:p>
        </p:txBody>
      </p:sp>
      <p:sp>
        <p:nvSpPr>
          <p:cNvPr id="8" name="Footer Placeholder 7"/>
          <p:cNvSpPr>
            <a:spLocks noGrp="1"/>
          </p:cNvSpPr>
          <p:nvPr>
            <p:ph type="ftr" sz="quarter" idx="11"/>
          </p:nvPr>
        </p:nvSpPr>
        <p:spPr/>
        <p:txBody>
          <a:bodyPr/>
          <a:lstStyle/>
          <a:p>
            <a:endParaRPr lang="en-ZA"/>
          </a:p>
        </p:txBody>
      </p:sp>
      <p:sp>
        <p:nvSpPr>
          <p:cNvPr id="9" name="Slide Number Placeholder 8"/>
          <p:cNvSpPr>
            <a:spLocks noGrp="1"/>
          </p:cNvSpPr>
          <p:nvPr>
            <p:ph type="sldNum" sz="quarter" idx="12"/>
          </p:nvPr>
        </p:nvSpPr>
        <p:spPr/>
        <p:txBody>
          <a:bodyPr/>
          <a:lstStyle/>
          <a:p>
            <a:fld id="{19E6C18F-8CC9-4CF8-931C-A30E4D19EB82}" type="slidenum">
              <a:rPr lang="en-ZA" smtClean="0"/>
              <a:t>‹#›</a:t>
            </a:fld>
            <a:endParaRPr lang="en-ZA"/>
          </a:p>
        </p:txBody>
      </p:sp>
    </p:spTree>
    <p:extLst>
      <p:ext uri="{BB962C8B-B14F-4D97-AF65-F5344CB8AC3E}">
        <p14:creationId xmlns:p14="http://schemas.microsoft.com/office/powerpoint/2010/main" val="3820530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C15DA1F-F0B2-494D-9577-6DEFBBFA8886}" type="datetimeFigureOut">
              <a:rPr lang="en-ZA" smtClean="0"/>
              <a:t>2021/09/03</a:t>
            </a:fld>
            <a:endParaRPr lang="en-ZA"/>
          </a:p>
        </p:txBody>
      </p:sp>
      <p:sp>
        <p:nvSpPr>
          <p:cNvPr id="4" name="Footer Placeholder 3"/>
          <p:cNvSpPr>
            <a:spLocks noGrp="1"/>
          </p:cNvSpPr>
          <p:nvPr>
            <p:ph type="ftr" sz="quarter" idx="11"/>
          </p:nvPr>
        </p:nvSpPr>
        <p:spPr/>
        <p:txBody>
          <a:bodyPr/>
          <a:lstStyle/>
          <a:p>
            <a:endParaRPr lang="en-ZA"/>
          </a:p>
        </p:txBody>
      </p:sp>
      <p:sp>
        <p:nvSpPr>
          <p:cNvPr id="5" name="Slide Number Placeholder 4"/>
          <p:cNvSpPr>
            <a:spLocks noGrp="1"/>
          </p:cNvSpPr>
          <p:nvPr>
            <p:ph type="sldNum" sz="quarter" idx="12"/>
          </p:nvPr>
        </p:nvSpPr>
        <p:spPr/>
        <p:txBody>
          <a:bodyPr/>
          <a:lstStyle/>
          <a:p>
            <a:fld id="{19E6C18F-8CC9-4CF8-931C-A30E4D19EB82}" type="slidenum">
              <a:rPr lang="en-ZA" smtClean="0"/>
              <a:t>‹#›</a:t>
            </a:fld>
            <a:endParaRPr lang="en-ZA"/>
          </a:p>
        </p:txBody>
      </p:sp>
    </p:spTree>
    <p:extLst>
      <p:ext uri="{BB962C8B-B14F-4D97-AF65-F5344CB8AC3E}">
        <p14:creationId xmlns:p14="http://schemas.microsoft.com/office/powerpoint/2010/main" val="2278536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C15DA1F-F0B2-494D-9577-6DEFBBFA8886}" type="datetimeFigureOut">
              <a:rPr lang="en-ZA" smtClean="0"/>
              <a:t>2021/09/03</a:t>
            </a:fld>
            <a:endParaRPr lang="en-ZA"/>
          </a:p>
        </p:txBody>
      </p:sp>
      <p:sp>
        <p:nvSpPr>
          <p:cNvPr id="3" name="Footer Placeholder 2"/>
          <p:cNvSpPr>
            <a:spLocks noGrp="1"/>
          </p:cNvSpPr>
          <p:nvPr>
            <p:ph type="ftr" sz="quarter" idx="11"/>
          </p:nvPr>
        </p:nvSpPr>
        <p:spPr/>
        <p:txBody>
          <a:bodyPr/>
          <a:lstStyle/>
          <a:p>
            <a:endParaRPr lang="en-ZA"/>
          </a:p>
        </p:txBody>
      </p:sp>
      <p:sp>
        <p:nvSpPr>
          <p:cNvPr id="4" name="Slide Number Placeholder 3"/>
          <p:cNvSpPr>
            <a:spLocks noGrp="1"/>
          </p:cNvSpPr>
          <p:nvPr>
            <p:ph type="sldNum" sz="quarter" idx="12"/>
          </p:nvPr>
        </p:nvSpPr>
        <p:spPr/>
        <p:txBody>
          <a:bodyPr/>
          <a:lstStyle/>
          <a:p>
            <a:fld id="{19E6C18F-8CC9-4CF8-931C-A30E4D19EB82}" type="slidenum">
              <a:rPr lang="en-ZA" smtClean="0"/>
              <a:t>‹#›</a:t>
            </a:fld>
            <a:endParaRPr lang="en-ZA"/>
          </a:p>
        </p:txBody>
      </p:sp>
    </p:spTree>
    <p:extLst>
      <p:ext uri="{BB962C8B-B14F-4D97-AF65-F5344CB8AC3E}">
        <p14:creationId xmlns:p14="http://schemas.microsoft.com/office/powerpoint/2010/main" val="38881636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20712" y="712788"/>
            <a:ext cx="2438192" cy="2494756"/>
          </a:xfrm>
        </p:spPr>
        <p:txBody>
          <a:bodyPr anchor="b"/>
          <a:lstStyle>
            <a:lvl1pPr>
              <a:defRPr sz="2645"/>
            </a:lvl1pPr>
          </a:lstStyle>
          <a:p>
            <a:r>
              <a:rPr lang="en-US"/>
              <a:t>Click to edit Master title style</a:t>
            </a:r>
            <a:endParaRPr lang="en-US" dirty="0"/>
          </a:p>
        </p:txBody>
      </p:sp>
      <p:sp>
        <p:nvSpPr>
          <p:cNvPr id="3" name="Content Placeholder 2"/>
          <p:cNvSpPr>
            <a:spLocks noGrp="1"/>
          </p:cNvSpPr>
          <p:nvPr>
            <p:ph idx="1"/>
          </p:nvPr>
        </p:nvSpPr>
        <p:spPr>
          <a:xfrm>
            <a:off x="3213847" y="1539425"/>
            <a:ext cx="3827085" cy="7598117"/>
          </a:xfrm>
        </p:spPr>
        <p:txBody>
          <a:bodyPr/>
          <a:lstStyle>
            <a:lvl1pPr>
              <a:defRPr sz="2645"/>
            </a:lvl1pPr>
            <a:lvl2pPr>
              <a:defRPr sz="2315"/>
            </a:lvl2pPr>
            <a:lvl3pPr>
              <a:defRPr sz="1984"/>
            </a:lvl3pPr>
            <a:lvl4pPr>
              <a:defRPr sz="1653"/>
            </a:lvl4pPr>
            <a:lvl5pPr>
              <a:defRPr sz="1653"/>
            </a:lvl5pPr>
            <a:lvl6pPr>
              <a:defRPr sz="1653"/>
            </a:lvl6pPr>
            <a:lvl7pPr>
              <a:defRPr sz="1653"/>
            </a:lvl7pPr>
            <a:lvl8pPr>
              <a:defRPr sz="1653"/>
            </a:lvl8pPr>
            <a:lvl9pPr>
              <a:defRPr sz="1653"/>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20712" y="3207544"/>
            <a:ext cx="2438192" cy="5942372"/>
          </a:xfrm>
        </p:spPr>
        <p:txBody>
          <a:bodyPr/>
          <a:lstStyle>
            <a:lvl1pPr marL="0" indent="0">
              <a:buNone/>
              <a:defRPr sz="1323"/>
            </a:lvl1pPr>
            <a:lvl2pPr marL="377967" indent="0">
              <a:buNone/>
              <a:defRPr sz="1157"/>
            </a:lvl2pPr>
            <a:lvl3pPr marL="755934" indent="0">
              <a:buNone/>
              <a:defRPr sz="992"/>
            </a:lvl3pPr>
            <a:lvl4pPr marL="1133902" indent="0">
              <a:buNone/>
              <a:defRPr sz="827"/>
            </a:lvl4pPr>
            <a:lvl5pPr marL="1511869" indent="0">
              <a:buNone/>
              <a:defRPr sz="827"/>
            </a:lvl5pPr>
            <a:lvl6pPr marL="1889836" indent="0">
              <a:buNone/>
              <a:defRPr sz="827"/>
            </a:lvl6pPr>
            <a:lvl7pPr marL="2267803" indent="0">
              <a:buNone/>
              <a:defRPr sz="827"/>
            </a:lvl7pPr>
            <a:lvl8pPr marL="2645771" indent="0">
              <a:buNone/>
              <a:defRPr sz="827"/>
            </a:lvl8pPr>
            <a:lvl9pPr marL="3023738" indent="0">
              <a:buNone/>
              <a:defRPr sz="827"/>
            </a:lvl9pPr>
          </a:lstStyle>
          <a:p>
            <a:pPr lvl="0"/>
            <a:r>
              <a:rPr lang="en-US"/>
              <a:t>Edit Master text styles</a:t>
            </a:r>
          </a:p>
        </p:txBody>
      </p:sp>
      <p:sp>
        <p:nvSpPr>
          <p:cNvPr id="5" name="Date Placeholder 4"/>
          <p:cNvSpPr>
            <a:spLocks noGrp="1"/>
          </p:cNvSpPr>
          <p:nvPr>
            <p:ph type="dt" sz="half" idx="10"/>
          </p:nvPr>
        </p:nvSpPr>
        <p:spPr/>
        <p:txBody>
          <a:bodyPr/>
          <a:lstStyle/>
          <a:p>
            <a:fld id="{5C15DA1F-F0B2-494D-9577-6DEFBBFA8886}" type="datetimeFigureOut">
              <a:rPr lang="en-ZA" smtClean="0"/>
              <a:t>2021/09/03</a:t>
            </a:fld>
            <a:endParaRPr lang="en-ZA"/>
          </a:p>
        </p:txBody>
      </p:sp>
      <p:sp>
        <p:nvSpPr>
          <p:cNvPr id="6" name="Footer Placeholder 5"/>
          <p:cNvSpPr>
            <a:spLocks noGrp="1"/>
          </p:cNvSpPr>
          <p:nvPr>
            <p:ph type="ftr" sz="quarter" idx="11"/>
          </p:nvPr>
        </p:nvSpPr>
        <p:spPr/>
        <p:txBody>
          <a:bodyPr/>
          <a:lstStyle/>
          <a:p>
            <a:endParaRPr lang="en-ZA"/>
          </a:p>
        </p:txBody>
      </p:sp>
      <p:sp>
        <p:nvSpPr>
          <p:cNvPr id="7" name="Slide Number Placeholder 6"/>
          <p:cNvSpPr>
            <a:spLocks noGrp="1"/>
          </p:cNvSpPr>
          <p:nvPr>
            <p:ph type="sldNum" sz="quarter" idx="12"/>
          </p:nvPr>
        </p:nvSpPr>
        <p:spPr/>
        <p:txBody>
          <a:bodyPr/>
          <a:lstStyle/>
          <a:p>
            <a:fld id="{19E6C18F-8CC9-4CF8-931C-A30E4D19EB82}" type="slidenum">
              <a:rPr lang="en-ZA" smtClean="0"/>
              <a:t>‹#›</a:t>
            </a:fld>
            <a:endParaRPr lang="en-ZA"/>
          </a:p>
        </p:txBody>
      </p:sp>
    </p:spTree>
    <p:extLst>
      <p:ext uri="{BB962C8B-B14F-4D97-AF65-F5344CB8AC3E}">
        <p14:creationId xmlns:p14="http://schemas.microsoft.com/office/powerpoint/2010/main" val="12819242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20712" y="712788"/>
            <a:ext cx="2438192" cy="2494756"/>
          </a:xfrm>
        </p:spPr>
        <p:txBody>
          <a:bodyPr anchor="b"/>
          <a:lstStyle>
            <a:lvl1pPr>
              <a:defRPr sz="2645"/>
            </a:lvl1pPr>
          </a:lstStyle>
          <a:p>
            <a:r>
              <a:rPr lang="en-US"/>
              <a:t>Click to edit Master title style</a:t>
            </a:r>
            <a:endParaRPr lang="en-US" dirty="0"/>
          </a:p>
        </p:txBody>
      </p:sp>
      <p:sp>
        <p:nvSpPr>
          <p:cNvPr id="3" name="Picture Placeholder 2"/>
          <p:cNvSpPr>
            <a:spLocks noGrp="1" noChangeAspect="1"/>
          </p:cNvSpPr>
          <p:nvPr>
            <p:ph type="pic" idx="1"/>
          </p:nvPr>
        </p:nvSpPr>
        <p:spPr>
          <a:xfrm>
            <a:off x="3213847" y="1539425"/>
            <a:ext cx="3827085" cy="7598117"/>
          </a:xfrm>
        </p:spPr>
        <p:txBody>
          <a:bodyPr anchor="t"/>
          <a:lstStyle>
            <a:lvl1pPr marL="0" indent="0">
              <a:buNone/>
              <a:defRPr sz="2645"/>
            </a:lvl1pPr>
            <a:lvl2pPr marL="377967" indent="0">
              <a:buNone/>
              <a:defRPr sz="2315"/>
            </a:lvl2pPr>
            <a:lvl3pPr marL="755934" indent="0">
              <a:buNone/>
              <a:defRPr sz="1984"/>
            </a:lvl3pPr>
            <a:lvl4pPr marL="1133902" indent="0">
              <a:buNone/>
              <a:defRPr sz="1653"/>
            </a:lvl4pPr>
            <a:lvl5pPr marL="1511869" indent="0">
              <a:buNone/>
              <a:defRPr sz="1653"/>
            </a:lvl5pPr>
            <a:lvl6pPr marL="1889836" indent="0">
              <a:buNone/>
              <a:defRPr sz="1653"/>
            </a:lvl6pPr>
            <a:lvl7pPr marL="2267803" indent="0">
              <a:buNone/>
              <a:defRPr sz="1653"/>
            </a:lvl7pPr>
            <a:lvl8pPr marL="2645771" indent="0">
              <a:buNone/>
              <a:defRPr sz="1653"/>
            </a:lvl8pPr>
            <a:lvl9pPr marL="3023738" indent="0">
              <a:buNone/>
              <a:defRPr sz="1653"/>
            </a:lvl9pPr>
          </a:lstStyle>
          <a:p>
            <a:r>
              <a:rPr lang="en-US"/>
              <a:t>Click icon to add picture</a:t>
            </a:r>
            <a:endParaRPr lang="en-US" dirty="0"/>
          </a:p>
        </p:txBody>
      </p:sp>
      <p:sp>
        <p:nvSpPr>
          <p:cNvPr id="4" name="Text Placeholder 3"/>
          <p:cNvSpPr>
            <a:spLocks noGrp="1"/>
          </p:cNvSpPr>
          <p:nvPr>
            <p:ph type="body" sz="half" idx="2"/>
          </p:nvPr>
        </p:nvSpPr>
        <p:spPr>
          <a:xfrm>
            <a:off x="520712" y="3207544"/>
            <a:ext cx="2438192" cy="5942372"/>
          </a:xfrm>
        </p:spPr>
        <p:txBody>
          <a:bodyPr/>
          <a:lstStyle>
            <a:lvl1pPr marL="0" indent="0">
              <a:buNone/>
              <a:defRPr sz="1323"/>
            </a:lvl1pPr>
            <a:lvl2pPr marL="377967" indent="0">
              <a:buNone/>
              <a:defRPr sz="1157"/>
            </a:lvl2pPr>
            <a:lvl3pPr marL="755934" indent="0">
              <a:buNone/>
              <a:defRPr sz="992"/>
            </a:lvl3pPr>
            <a:lvl4pPr marL="1133902" indent="0">
              <a:buNone/>
              <a:defRPr sz="827"/>
            </a:lvl4pPr>
            <a:lvl5pPr marL="1511869" indent="0">
              <a:buNone/>
              <a:defRPr sz="827"/>
            </a:lvl5pPr>
            <a:lvl6pPr marL="1889836" indent="0">
              <a:buNone/>
              <a:defRPr sz="827"/>
            </a:lvl6pPr>
            <a:lvl7pPr marL="2267803" indent="0">
              <a:buNone/>
              <a:defRPr sz="827"/>
            </a:lvl7pPr>
            <a:lvl8pPr marL="2645771" indent="0">
              <a:buNone/>
              <a:defRPr sz="827"/>
            </a:lvl8pPr>
            <a:lvl9pPr marL="3023738" indent="0">
              <a:buNone/>
              <a:defRPr sz="827"/>
            </a:lvl9pPr>
          </a:lstStyle>
          <a:p>
            <a:pPr lvl="0"/>
            <a:r>
              <a:rPr lang="en-US"/>
              <a:t>Edit Master text styles</a:t>
            </a:r>
          </a:p>
        </p:txBody>
      </p:sp>
      <p:sp>
        <p:nvSpPr>
          <p:cNvPr id="5" name="Date Placeholder 4"/>
          <p:cNvSpPr>
            <a:spLocks noGrp="1"/>
          </p:cNvSpPr>
          <p:nvPr>
            <p:ph type="dt" sz="half" idx="10"/>
          </p:nvPr>
        </p:nvSpPr>
        <p:spPr/>
        <p:txBody>
          <a:bodyPr/>
          <a:lstStyle/>
          <a:p>
            <a:fld id="{5C15DA1F-F0B2-494D-9577-6DEFBBFA8886}" type="datetimeFigureOut">
              <a:rPr lang="en-ZA" smtClean="0"/>
              <a:t>2021/09/03</a:t>
            </a:fld>
            <a:endParaRPr lang="en-ZA"/>
          </a:p>
        </p:txBody>
      </p:sp>
      <p:sp>
        <p:nvSpPr>
          <p:cNvPr id="6" name="Footer Placeholder 5"/>
          <p:cNvSpPr>
            <a:spLocks noGrp="1"/>
          </p:cNvSpPr>
          <p:nvPr>
            <p:ph type="ftr" sz="quarter" idx="11"/>
          </p:nvPr>
        </p:nvSpPr>
        <p:spPr/>
        <p:txBody>
          <a:bodyPr/>
          <a:lstStyle/>
          <a:p>
            <a:endParaRPr lang="en-ZA"/>
          </a:p>
        </p:txBody>
      </p:sp>
      <p:sp>
        <p:nvSpPr>
          <p:cNvPr id="7" name="Slide Number Placeholder 6"/>
          <p:cNvSpPr>
            <a:spLocks noGrp="1"/>
          </p:cNvSpPr>
          <p:nvPr>
            <p:ph type="sldNum" sz="quarter" idx="12"/>
          </p:nvPr>
        </p:nvSpPr>
        <p:spPr/>
        <p:txBody>
          <a:bodyPr/>
          <a:lstStyle/>
          <a:p>
            <a:fld id="{19E6C18F-8CC9-4CF8-931C-A30E4D19EB82}" type="slidenum">
              <a:rPr lang="en-ZA" smtClean="0"/>
              <a:t>‹#›</a:t>
            </a:fld>
            <a:endParaRPr lang="en-ZA"/>
          </a:p>
        </p:txBody>
      </p:sp>
    </p:spTree>
    <p:extLst>
      <p:ext uri="{BB962C8B-B14F-4D97-AF65-F5344CB8AC3E}">
        <p14:creationId xmlns:p14="http://schemas.microsoft.com/office/powerpoint/2010/main" val="37884167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728" y="569242"/>
            <a:ext cx="6520220" cy="206659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19728" y="2846200"/>
            <a:ext cx="6520220" cy="6783857"/>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19728" y="9909729"/>
            <a:ext cx="1700927" cy="569240"/>
          </a:xfrm>
          <a:prstGeom prst="rect">
            <a:avLst/>
          </a:prstGeom>
        </p:spPr>
        <p:txBody>
          <a:bodyPr vert="horz" lIns="91440" tIns="45720" rIns="91440" bIns="45720" rtlCol="0" anchor="ctr"/>
          <a:lstStyle>
            <a:lvl1pPr algn="l">
              <a:defRPr sz="992">
                <a:solidFill>
                  <a:schemeClr val="tx1">
                    <a:tint val="75000"/>
                  </a:schemeClr>
                </a:solidFill>
              </a:defRPr>
            </a:lvl1pPr>
          </a:lstStyle>
          <a:p>
            <a:fld id="{5C15DA1F-F0B2-494D-9577-6DEFBBFA8886}" type="datetimeFigureOut">
              <a:rPr lang="en-ZA" smtClean="0"/>
              <a:t>2021/09/03</a:t>
            </a:fld>
            <a:endParaRPr lang="en-ZA"/>
          </a:p>
        </p:txBody>
      </p:sp>
      <p:sp>
        <p:nvSpPr>
          <p:cNvPr id="5" name="Footer Placeholder 4"/>
          <p:cNvSpPr>
            <a:spLocks noGrp="1"/>
          </p:cNvSpPr>
          <p:nvPr>
            <p:ph type="ftr" sz="quarter" idx="3"/>
          </p:nvPr>
        </p:nvSpPr>
        <p:spPr>
          <a:xfrm>
            <a:off x="2504143" y="9909729"/>
            <a:ext cx="2551390" cy="569240"/>
          </a:xfrm>
          <a:prstGeom prst="rect">
            <a:avLst/>
          </a:prstGeom>
        </p:spPr>
        <p:txBody>
          <a:bodyPr vert="horz" lIns="91440" tIns="45720" rIns="91440" bIns="45720" rtlCol="0" anchor="ctr"/>
          <a:lstStyle>
            <a:lvl1pPr algn="ctr">
              <a:defRPr sz="992">
                <a:solidFill>
                  <a:schemeClr val="tx1">
                    <a:tint val="75000"/>
                  </a:schemeClr>
                </a:solidFill>
              </a:defRPr>
            </a:lvl1pPr>
          </a:lstStyle>
          <a:p>
            <a:endParaRPr lang="en-ZA"/>
          </a:p>
        </p:txBody>
      </p:sp>
      <p:sp>
        <p:nvSpPr>
          <p:cNvPr id="6" name="Slide Number Placeholder 5"/>
          <p:cNvSpPr>
            <a:spLocks noGrp="1"/>
          </p:cNvSpPr>
          <p:nvPr>
            <p:ph type="sldNum" sz="quarter" idx="4"/>
          </p:nvPr>
        </p:nvSpPr>
        <p:spPr>
          <a:xfrm>
            <a:off x="5339020" y="9909729"/>
            <a:ext cx="1700927" cy="569240"/>
          </a:xfrm>
          <a:prstGeom prst="rect">
            <a:avLst/>
          </a:prstGeom>
        </p:spPr>
        <p:txBody>
          <a:bodyPr vert="horz" lIns="91440" tIns="45720" rIns="91440" bIns="45720" rtlCol="0" anchor="ctr"/>
          <a:lstStyle>
            <a:lvl1pPr algn="r">
              <a:defRPr sz="992">
                <a:solidFill>
                  <a:schemeClr val="tx1">
                    <a:tint val="75000"/>
                  </a:schemeClr>
                </a:solidFill>
              </a:defRPr>
            </a:lvl1pPr>
          </a:lstStyle>
          <a:p>
            <a:fld id="{19E6C18F-8CC9-4CF8-931C-A30E4D19EB82}" type="slidenum">
              <a:rPr lang="en-ZA" smtClean="0"/>
              <a:t>‹#›</a:t>
            </a:fld>
            <a:endParaRPr lang="en-ZA"/>
          </a:p>
        </p:txBody>
      </p:sp>
    </p:spTree>
    <p:extLst>
      <p:ext uri="{BB962C8B-B14F-4D97-AF65-F5344CB8AC3E}">
        <p14:creationId xmlns:p14="http://schemas.microsoft.com/office/powerpoint/2010/main" val="301143861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755934" rtl="0" eaLnBrk="1" latinLnBrk="0" hangingPunct="1">
        <a:lnSpc>
          <a:spcPct val="90000"/>
        </a:lnSpc>
        <a:spcBef>
          <a:spcPct val="0"/>
        </a:spcBef>
        <a:buNone/>
        <a:defRPr sz="3637" kern="1200">
          <a:solidFill>
            <a:schemeClr val="tx1"/>
          </a:solidFill>
          <a:latin typeface="+mj-lt"/>
          <a:ea typeface="+mj-ea"/>
          <a:cs typeface="+mj-cs"/>
        </a:defRPr>
      </a:lvl1pPr>
    </p:titleStyle>
    <p:bodyStyle>
      <a:lvl1pPr marL="188984" indent="-188984" algn="l" defTabSz="755934" rtl="0" eaLnBrk="1" latinLnBrk="0" hangingPunct="1">
        <a:lnSpc>
          <a:spcPct val="90000"/>
        </a:lnSpc>
        <a:spcBef>
          <a:spcPts val="827"/>
        </a:spcBef>
        <a:buFont typeface="Arial" panose="020B0604020202020204" pitchFamily="34" charset="0"/>
        <a:buChar char="•"/>
        <a:defRPr sz="2315" kern="1200">
          <a:solidFill>
            <a:schemeClr val="tx1"/>
          </a:solidFill>
          <a:latin typeface="+mn-lt"/>
          <a:ea typeface="+mn-ea"/>
          <a:cs typeface="+mn-cs"/>
        </a:defRPr>
      </a:lvl1pPr>
      <a:lvl2pPr marL="566951" indent="-188984" algn="l" defTabSz="755934" rtl="0" eaLnBrk="1" latinLnBrk="0" hangingPunct="1">
        <a:lnSpc>
          <a:spcPct val="90000"/>
        </a:lnSpc>
        <a:spcBef>
          <a:spcPts val="413"/>
        </a:spcBef>
        <a:buFont typeface="Arial" panose="020B0604020202020204" pitchFamily="34" charset="0"/>
        <a:buChar char="•"/>
        <a:defRPr sz="1984" kern="1200">
          <a:solidFill>
            <a:schemeClr val="tx1"/>
          </a:solidFill>
          <a:latin typeface="+mn-lt"/>
          <a:ea typeface="+mn-ea"/>
          <a:cs typeface="+mn-cs"/>
        </a:defRPr>
      </a:lvl2pPr>
      <a:lvl3pPr marL="944918" indent="-188984" algn="l" defTabSz="755934" rtl="0" eaLnBrk="1" latinLnBrk="0" hangingPunct="1">
        <a:lnSpc>
          <a:spcPct val="90000"/>
        </a:lnSpc>
        <a:spcBef>
          <a:spcPts val="413"/>
        </a:spcBef>
        <a:buFont typeface="Arial" panose="020B0604020202020204" pitchFamily="34" charset="0"/>
        <a:buChar char="•"/>
        <a:defRPr sz="1653" kern="1200">
          <a:solidFill>
            <a:schemeClr val="tx1"/>
          </a:solidFill>
          <a:latin typeface="+mn-lt"/>
          <a:ea typeface="+mn-ea"/>
          <a:cs typeface="+mn-cs"/>
        </a:defRPr>
      </a:lvl3pPr>
      <a:lvl4pPr marL="1322885" indent="-188984" algn="l" defTabSz="755934" rtl="0" eaLnBrk="1" latinLnBrk="0" hangingPunct="1">
        <a:lnSpc>
          <a:spcPct val="90000"/>
        </a:lnSpc>
        <a:spcBef>
          <a:spcPts val="413"/>
        </a:spcBef>
        <a:buFont typeface="Arial" panose="020B0604020202020204" pitchFamily="34" charset="0"/>
        <a:buChar char="•"/>
        <a:defRPr sz="1488" kern="1200">
          <a:solidFill>
            <a:schemeClr val="tx1"/>
          </a:solidFill>
          <a:latin typeface="+mn-lt"/>
          <a:ea typeface="+mn-ea"/>
          <a:cs typeface="+mn-cs"/>
        </a:defRPr>
      </a:lvl4pPr>
      <a:lvl5pPr marL="1700853" indent="-188984" algn="l" defTabSz="755934" rtl="0" eaLnBrk="1" latinLnBrk="0" hangingPunct="1">
        <a:lnSpc>
          <a:spcPct val="90000"/>
        </a:lnSpc>
        <a:spcBef>
          <a:spcPts val="413"/>
        </a:spcBef>
        <a:buFont typeface="Arial" panose="020B0604020202020204" pitchFamily="34" charset="0"/>
        <a:buChar char="•"/>
        <a:defRPr sz="1488" kern="1200">
          <a:solidFill>
            <a:schemeClr val="tx1"/>
          </a:solidFill>
          <a:latin typeface="+mn-lt"/>
          <a:ea typeface="+mn-ea"/>
          <a:cs typeface="+mn-cs"/>
        </a:defRPr>
      </a:lvl5pPr>
      <a:lvl6pPr marL="2078820" indent="-188984" algn="l" defTabSz="755934" rtl="0" eaLnBrk="1" latinLnBrk="0" hangingPunct="1">
        <a:lnSpc>
          <a:spcPct val="90000"/>
        </a:lnSpc>
        <a:spcBef>
          <a:spcPts val="413"/>
        </a:spcBef>
        <a:buFont typeface="Arial" panose="020B0604020202020204" pitchFamily="34" charset="0"/>
        <a:buChar char="•"/>
        <a:defRPr sz="1488" kern="1200">
          <a:solidFill>
            <a:schemeClr val="tx1"/>
          </a:solidFill>
          <a:latin typeface="+mn-lt"/>
          <a:ea typeface="+mn-ea"/>
          <a:cs typeface="+mn-cs"/>
        </a:defRPr>
      </a:lvl6pPr>
      <a:lvl7pPr marL="2456787" indent="-188984" algn="l" defTabSz="755934" rtl="0" eaLnBrk="1" latinLnBrk="0" hangingPunct="1">
        <a:lnSpc>
          <a:spcPct val="90000"/>
        </a:lnSpc>
        <a:spcBef>
          <a:spcPts val="413"/>
        </a:spcBef>
        <a:buFont typeface="Arial" panose="020B0604020202020204" pitchFamily="34" charset="0"/>
        <a:buChar char="•"/>
        <a:defRPr sz="1488" kern="1200">
          <a:solidFill>
            <a:schemeClr val="tx1"/>
          </a:solidFill>
          <a:latin typeface="+mn-lt"/>
          <a:ea typeface="+mn-ea"/>
          <a:cs typeface="+mn-cs"/>
        </a:defRPr>
      </a:lvl7pPr>
      <a:lvl8pPr marL="2834754" indent="-188984" algn="l" defTabSz="755934" rtl="0" eaLnBrk="1" latinLnBrk="0" hangingPunct="1">
        <a:lnSpc>
          <a:spcPct val="90000"/>
        </a:lnSpc>
        <a:spcBef>
          <a:spcPts val="413"/>
        </a:spcBef>
        <a:buFont typeface="Arial" panose="020B0604020202020204" pitchFamily="34" charset="0"/>
        <a:buChar char="•"/>
        <a:defRPr sz="1488" kern="1200">
          <a:solidFill>
            <a:schemeClr val="tx1"/>
          </a:solidFill>
          <a:latin typeface="+mn-lt"/>
          <a:ea typeface="+mn-ea"/>
          <a:cs typeface="+mn-cs"/>
        </a:defRPr>
      </a:lvl8pPr>
      <a:lvl9pPr marL="3212722" indent="-188984" algn="l" defTabSz="755934" rtl="0" eaLnBrk="1" latinLnBrk="0" hangingPunct="1">
        <a:lnSpc>
          <a:spcPct val="90000"/>
        </a:lnSpc>
        <a:spcBef>
          <a:spcPts val="413"/>
        </a:spcBef>
        <a:buFont typeface="Arial" panose="020B0604020202020204" pitchFamily="34" charset="0"/>
        <a:buChar char="•"/>
        <a:defRPr sz="1488" kern="1200">
          <a:solidFill>
            <a:schemeClr val="tx1"/>
          </a:solidFill>
          <a:latin typeface="+mn-lt"/>
          <a:ea typeface="+mn-ea"/>
          <a:cs typeface="+mn-cs"/>
        </a:defRPr>
      </a:lvl9pPr>
    </p:bodyStyle>
    <p:otherStyle>
      <a:defPPr>
        <a:defRPr lang="en-US"/>
      </a:defPPr>
      <a:lvl1pPr marL="0" algn="l" defTabSz="755934" rtl="0" eaLnBrk="1" latinLnBrk="0" hangingPunct="1">
        <a:defRPr sz="1488" kern="1200">
          <a:solidFill>
            <a:schemeClr val="tx1"/>
          </a:solidFill>
          <a:latin typeface="+mn-lt"/>
          <a:ea typeface="+mn-ea"/>
          <a:cs typeface="+mn-cs"/>
        </a:defRPr>
      </a:lvl1pPr>
      <a:lvl2pPr marL="377967" algn="l" defTabSz="755934" rtl="0" eaLnBrk="1" latinLnBrk="0" hangingPunct="1">
        <a:defRPr sz="1488" kern="1200">
          <a:solidFill>
            <a:schemeClr val="tx1"/>
          </a:solidFill>
          <a:latin typeface="+mn-lt"/>
          <a:ea typeface="+mn-ea"/>
          <a:cs typeface="+mn-cs"/>
        </a:defRPr>
      </a:lvl2pPr>
      <a:lvl3pPr marL="755934" algn="l" defTabSz="755934" rtl="0" eaLnBrk="1" latinLnBrk="0" hangingPunct="1">
        <a:defRPr sz="1488" kern="1200">
          <a:solidFill>
            <a:schemeClr val="tx1"/>
          </a:solidFill>
          <a:latin typeface="+mn-lt"/>
          <a:ea typeface="+mn-ea"/>
          <a:cs typeface="+mn-cs"/>
        </a:defRPr>
      </a:lvl3pPr>
      <a:lvl4pPr marL="1133902" algn="l" defTabSz="755934" rtl="0" eaLnBrk="1" latinLnBrk="0" hangingPunct="1">
        <a:defRPr sz="1488" kern="1200">
          <a:solidFill>
            <a:schemeClr val="tx1"/>
          </a:solidFill>
          <a:latin typeface="+mn-lt"/>
          <a:ea typeface="+mn-ea"/>
          <a:cs typeface="+mn-cs"/>
        </a:defRPr>
      </a:lvl4pPr>
      <a:lvl5pPr marL="1511869" algn="l" defTabSz="755934" rtl="0" eaLnBrk="1" latinLnBrk="0" hangingPunct="1">
        <a:defRPr sz="1488" kern="1200">
          <a:solidFill>
            <a:schemeClr val="tx1"/>
          </a:solidFill>
          <a:latin typeface="+mn-lt"/>
          <a:ea typeface="+mn-ea"/>
          <a:cs typeface="+mn-cs"/>
        </a:defRPr>
      </a:lvl5pPr>
      <a:lvl6pPr marL="1889836" algn="l" defTabSz="755934" rtl="0" eaLnBrk="1" latinLnBrk="0" hangingPunct="1">
        <a:defRPr sz="1488" kern="1200">
          <a:solidFill>
            <a:schemeClr val="tx1"/>
          </a:solidFill>
          <a:latin typeface="+mn-lt"/>
          <a:ea typeface="+mn-ea"/>
          <a:cs typeface="+mn-cs"/>
        </a:defRPr>
      </a:lvl6pPr>
      <a:lvl7pPr marL="2267803" algn="l" defTabSz="755934" rtl="0" eaLnBrk="1" latinLnBrk="0" hangingPunct="1">
        <a:defRPr sz="1488" kern="1200">
          <a:solidFill>
            <a:schemeClr val="tx1"/>
          </a:solidFill>
          <a:latin typeface="+mn-lt"/>
          <a:ea typeface="+mn-ea"/>
          <a:cs typeface="+mn-cs"/>
        </a:defRPr>
      </a:lvl7pPr>
      <a:lvl8pPr marL="2645771" algn="l" defTabSz="755934" rtl="0" eaLnBrk="1" latinLnBrk="0" hangingPunct="1">
        <a:defRPr sz="1488" kern="1200">
          <a:solidFill>
            <a:schemeClr val="tx1"/>
          </a:solidFill>
          <a:latin typeface="+mn-lt"/>
          <a:ea typeface="+mn-ea"/>
          <a:cs typeface="+mn-cs"/>
        </a:defRPr>
      </a:lvl8pPr>
      <a:lvl9pPr marL="3023738" algn="l" defTabSz="755934" rtl="0" eaLnBrk="1" latinLnBrk="0" hangingPunct="1">
        <a:defRPr sz="1488"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13.svg"/><Relationship Id="rId7" Type="http://schemas.openxmlformats.org/officeDocument/2006/relationships/image" Target="../media/image7.svg"/><Relationship Id="rId12" Type="http://schemas.openxmlformats.org/officeDocument/2006/relationships/image" Target="../media/image17.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4.png"/><Relationship Id="rId11" Type="http://schemas.openxmlformats.org/officeDocument/2006/relationships/image" Target="../media/image11.svg"/><Relationship Id="rId5" Type="http://schemas.openxmlformats.org/officeDocument/2006/relationships/image" Target="../media/image5.svg"/><Relationship Id="rId15" Type="http://schemas.openxmlformats.org/officeDocument/2006/relationships/image" Target="../media/image15.svg"/><Relationship Id="rId10" Type="http://schemas.openxmlformats.org/officeDocument/2006/relationships/image" Target="../media/image16.png"/><Relationship Id="rId9" Type="http://schemas.openxmlformats.org/officeDocument/2006/relationships/image" Target="../media/image9.svg"/><Relationship Id="rId14" Type="http://schemas.openxmlformats.org/officeDocument/2006/relationships/image" Target="../media/image18.png"/></Relationships>
</file>

<file path=ppt/slides/_rels/slide13.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3.png"/><Relationship Id="rId2" Type="http://schemas.openxmlformats.org/officeDocument/2006/relationships/image" Target="../media/image20.jpg"/><Relationship Id="rId1" Type="http://schemas.openxmlformats.org/officeDocument/2006/relationships/slideLayout" Target="../slideLayouts/slideLayout2.xml"/><Relationship Id="rId6" Type="http://schemas.openxmlformats.org/officeDocument/2006/relationships/image" Target="../media/image23.svg"/><Relationship Id="rId5" Type="http://schemas.openxmlformats.org/officeDocument/2006/relationships/image" Target="../media/image22.png"/><Relationship Id="rId10" Type="http://schemas.openxmlformats.org/officeDocument/2006/relationships/image" Target="../media/image2.png"/><Relationship Id="rId4" Type="http://schemas.openxmlformats.org/officeDocument/2006/relationships/image" Target="../media/image21.svg"/><Relationship Id="rId9" Type="http://schemas.openxmlformats.org/officeDocument/2006/relationships/image" Target="../media/image27.sv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3.sv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3.sv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2" descr="https://external-content.duckduckgo.com/iu/?u=https%3A%2F%2Fwww.pixelstalk.net%2Fwp-content%2Fuploads%2F2016%2F10%2FBusiness-Wallpapers-HD-Free-Download.jpg&amp;f=1&amp;nofb=1"/>
          <p:cNvPicPr>
            <a:picLocks noChangeAspect="1" noChangeArrowheads="1"/>
          </p:cNvPicPr>
          <p:nvPr/>
        </p:nvPicPr>
        <p:blipFill>
          <a:blip r:embed="rId2" cstate="hqprint">
            <a:extLst>
              <a:ext uri="{28A0092B-C50C-407E-A947-70E740481C1C}">
                <a14:useLocalDpi xmlns:a14="http://schemas.microsoft.com/office/drawing/2010/main" val="0"/>
              </a:ext>
            </a:extLst>
          </a:blip>
          <a:srcRect/>
          <a:stretch>
            <a:fillRect/>
          </a:stretch>
        </p:blipFill>
        <p:spPr bwMode="auto">
          <a:xfrm>
            <a:off x="-1" y="1"/>
            <a:ext cx="7559679" cy="5632776"/>
          </a:xfrm>
          <a:prstGeom prst="rect">
            <a:avLst/>
          </a:prstGeom>
          <a:noFill/>
          <a:extLst>
            <a:ext uri="{909E8E84-426E-40DD-AFC4-6F175D3DCCD1}">
              <a14:hiddenFill xmlns:a14="http://schemas.microsoft.com/office/drawing/2010/main">
                <a:solidFill>
                  <a:srgbClr val="FFFFFF"/>
                </a:solidFill>
              </a14:hiddenFill>
            </a:ext>
          </a:extLst>
        </p:spPr>
      </p:pic>
      <p:sp>
        <p:nvSpPr>
          <p:cNvPr id="5" name="Isosceles Triangle 4">
            <a:extLst>
              <a:ext uri="{FF2B5EF4-FFF2-40B4-BE49-F238E27FC236}">
                <a16:creationId xmlns:a16="http://schemas.microsoft.com/office/drawing/2014/main" id="{A0B7E6ED-6DD5-46EC-974E-47D6E966C5EC}"/>
              </a:ext>
            </a:extLst>
          </p:cNvPr>
          <p:cNvSpPr/>
          <p:nvPr/>
        </p:nvSpPr>
        <p:spPr>
          <a:xfrm rot="5400000">
            <a:off x="-7255" y="3222170"/>
            <a:ext cx="4194628" cy="4180118"/>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6" name="Isosceles Triangle 5">
            <a:extLst>
              <a:ext uri="{FF2B5EF4-FFF2-40B4-BE49-F238E27FC236}">
                <a16:creationId xmlns:a16="http://schemas.microsoft.com/office/drawing/2014/main" id="{5D3076A6-0A04-4179-B471-263694E49EAA}"/>
              </a:ext>
            </a:extLst>
          </p:cNvPr>
          <p:cNvSpPr/>
          <p:nvPr/>
        </p:nvSpPr>
        <p:spPr>
          <a:xfrm rot="16200000" flipH="1">
            <a:off x="3374574" y="3222170"/>
            <a:ext cx="4194628" cy="4180118"/>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7" name="Isosceles Triangle 6">
            <a:extLst>
              <a:ext uri="{FF2B5EF4-FFF2-40B4-BE49-F238E27FC236}">
                <a16:creationId xmlns:a16="http://schemas.microsoft.com/office/drawing/2014/main" id="{C383B791-C3DA-4C6C-876A-519AA85B7430}"/>
              </a:ext>
            </a:extLst>
          </p:cNvPr>
          <p:cNvSpPr/>
          <p:nvPr/>
        </p:nvSpPr>
        <p:spPr>
          <a:xfrm rot="5400000">
            <a:off x="-2424" y="3472929"/>
            <a:ext cx="1440000" cy="1439694"/>
          </a:xfrm>
          <a:prstGeom prst="triangl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8" name="Isosceles Triangle 7">
            <a:extLst>
              <a:ext uri="{FF2B5EF4-FFF2-40B4-BE49-F238E27FC236}">
                <a16:creationId xmlns:a16="http://schemas.microsoft.com/office/drawing/2014/main" id="{F073EBD0-BB2B-4767-82DA-47009FF06D06}"/>
              </a:ext>
            </a:extLst>
          </p:cNvPr>
          <p:cNvSpPr/>
          <p:nvPr/>
        </p:nvSpPr>
        <p:spPr>
          <a:xfrm rot="16200000" flipH="1">
            <a:off x="-4696" y="4192929"/>
            <a:ext cx="1440000" cy="1439694"/>
          </a:xfrm>
          <a:prstGeom prst="triangle">
            <a:avLst/>
          </a:prstGeom>
          <a:solidFill>
            <a:srgbClr val="B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9" name="Isosceles Triangle 8">
            <a:extLst>
              <a:ext uri="{FF2B5EF4-FFF2-40B4-BE49-F238E27FC236}">
                <a16:creationId xmlns:a16="http://schemas.microsoft.com/office/drawing/2014/main" id="{81148F5B-624F-47D8-A10A-0A5D52AC9A32}"/>
              </a:ext>
            </a:extLst>
          </p:cNvPr>
          <p:cNvSpPr/>
          <p:nvPr/>
        </p:nvSpPr>
        <p:spPr>
          <a:xfrm rot="5400000" flipH="1">
            <a:off x="1434998" y="4192929"/>
            <a:ext cx="1440000" cy="1439694"/>
          </a:xfrm>
          <a:prstGeom prst="triangle">
            <a:avLst/>
          </a:prstGeom>
          <a:solidFill>
            <a:srgbClr val="F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0" name="Isosceles Triangle 9">
            <a:extLst>
              <a:ext uri="{FF2B5EF4-FFF2-40B4-BE49-F238E27FC236}">
                <a16:creationId xmlns:a16="http://schemas.microsoft.com/office/drawing/2014/main" id="{0067F7DF-978A-4229-BEC1-3C0E04304B59}"/>
              </a:ext>
            </a:extLst>
          </p:cNvPr>
          <p:cNvSpPr/>
          <p:nvPr/>
        </p:nvSpPr>
        <p:spPr>
          <a:xfrm rot="16200000" flipH="1">
            <a:off x="1434998" y="4912929"/>
            <a:ext cx="1440000" cy="1439694"/>
          </a:xfrm>
          <a:prstGeom prst="triangle">
            <a:avLst/>
          </a:prstGeom>
          <a:solidFill>
            <a:srgbClr val="B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1" name="Isosceles Triangle 10">
            <a:extLst>
              <a:ext uri="{FF2B5EF4-FFF2-40B4-BE49-F238E27FC236}">
                <a16:creationId xmlns:a16="http://schemas.microsoft.com/office/drawing/2014/main" id="{753820A9-6400-470C-A06E-19E49D71E280}"/>
              </a:ext>
            </a:extLst>
          </p:cNvPr>
          <p:cNvSpPr/>
          <p:nvPr/>
        </p:nvSpPr>
        <p:spPr>
          <a:xfrm rot="5400000" flipH="1">
            <a:off x="2874910" y="4911514"/>
            <a:ext cx="1440000" cy="1439694"/>
          </a:xfrm>
          <a:prstGeom prst="triangle">
            <a:avLst/>
          </a:prstGeom>
          <a:solidFill>
            <a:srgbClr val="F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2" name="Isosceles Triangle 11">
            <a:extLst>
              <a:ext uri="{FF2B5EF4-FFF2-40B4-BE49-F238E27FC236}">
                <a16:creationId xmlns:a16="http://schemas.microsoft.com/office/drawing/2014/main" id="{2914F03D-EC27-4249-8A0B-53F76A323EB2}"/>
              </a:ext>
            </a:extLst>
          </p:cNvPr>
          <p:cNvSpPr/>
          <p:nvPr/>
        </p:nvSpPr>
        <p:spPr>
          <a:xfrm rot="16200000" flipH="1">
            <a:off x="3733733" y="3476285"/>
            <a:ext cx="3872050" cy="3779839"/>
          </a:xfrm>
          <a:prstGeom prst="triangl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3" name="TextBox 12">
            <a:extLst>
              <a:ext uri="{FF2B5EF4-FFF2-40B4-BE49-F238E27FC236}">
                <a16:creationId xmlns:a16="http://schemas.microsoft.com/office/drawing/2014/main" id="{F2ED0EED-A3F2-4E13-8315-547370E6BFD4}"/>
              </a:ext>
            </a:extLst>
          </p:cNvPr>
          <p:cNvSpPr txBox="1"/>
          <p:nvPr/>
        </p:nvSpPr>
        <p:spPr>
          <a:xfrm>
            <a:off x="3941256" y="7116975"/>
            <a:ext cx="3618419" cy="1015663"/>
          </a:xfrm>
          <a:prstGeom prst="rect">
            <a:avLst/>
          </a:prstGeom>
          <a:noFill/>
        </p:spPr>
        <p:txBody>
          <a:bodyPr wrap="square" rtlCol="0">
            <a:spAutoFit/>
          </a:bodyPr>
          <a:lstStyle/>
          <a:p>
            <a:r>
              <a:rPr lang="en-ZA" sz="6000" dirty="0">
                <a:solidFill>
                  <a:srgbClr val="BC0000"/>
                </a:solidFill>
              </a:rPr>
              <a:t>PROFILE</a:t>
            </a:r>
          </a:p>
        </p:txBody>
      </p:sp>
      <p:sp>
        <p:nvSpPr>
          <p:cNvPr id="14" name="Rectangle 13">
            <a:extLst>
              <a:ext uri="{FF2B5EF4-FFF2-40B4-BE49-F238E27FC236}">
                <a16:creationId xmlns:a16="http://schemas.microsoft.com/office/drawing/2014/main" id="{F1875F77-F9F9-4844-8B1A-F4E5D4D9AB71}"/>
              </a:ext>
            </a:extLst>
          </p:cNvPr>
          <p:cNvSpPr/>
          <p:nvPr/>
        </p:nvSpPr>
        <p:spPr>
          <a:xfrm>
            <a:off x="4072255" y="7918689"/>
            <a:ext cx="3272368" cy="635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5" name="TextBox 14">
            <a:extLst>
              <a:ext uri="{FF2B5EF4-FFF2-40B4-BE49-F238E27FC236}">
                <a16:creationId xmlns:a16="http://schemas.microsoft.com/office/drawing/2014/main" id="{858243CF-2E3A-45DA-80BE-8AE8F5892C05}"/>
              </a:ext>
            </a:extLst>
          </p:cNvPr>
          <p:cNvSpPr txBox="1"/>
          <p:nvPr/>
        </p:nvSpPr>
        <p:spPr>
          <a:xfrm>
            <a:off x="3982720" y="7001677"/>
            <a:ext cx="2736850" cy="461665"/>
          </a:xfrm>
          <a:prstGeom prst="rect">
            <a:avLst/>
          </a:prstGeom>
          <a:noFill/>
        </p:spPr>
        <p:txBody>
          <a:bodyPr wrap="square" rtlCol="0">
            <a:spAutoFit/>
          </a:bodyPr>
          <a:lstStyle/>
          <a:p>
            <a:pPr lvl="0"/>
            <a:r>
              <a:rPr lang="en-ZA" sz="2400" dirty="0">
                <a:solidFill>
                  <a:srgbClr val="262626"/>
                </a:solidFill>
              </a:rPr>
              <a:t>COMPANY</a:t>
            </a:r>
          </a:p>
        </p:txBody>
      </p:sp>
      <p:sp>
        <p:nvSpPr>
          <p:cNvPr id="16" name="TextBox 15">
            <a:extLst>
              <a:ext uri="{FF2B5EF4-FFF2-40B4-BE49-F238E27FC236}">
                <a16:creationId xmlns:a16="http://schemas.microsoft.com/office/drawing/2014/main" id="{E43D0360-786E-4CFD-A1D3-A5D2A1211DB6}"/>
              </a:ext>
            </a:extLst>
          </p:cNvPr>
          <p:cNvSpPr txBox="1"/>
          <p:nvPr/>
        </p:nvSpPr>
        <p:spPr>
          <a:xfrm>
            <a:off x="3970655" y="7975158"/>
            <a:ext cx="3455988" cy="584775"/>
          </a:xfrm>
          <a:prstGeom prst="rect">
            <a:avLst/>
          </a:prstGeom>
          <a:noFill/>
        </p:spPr>
        <p:txBody>
          <a:bodyPr wrap="square" rtlCol="0">
            <a:spAutoFit/>
          </a:bodyPr>
          <a:lstStyle/>
          <a:p>
            <a:pPr algn="just"/>
            <a:r>
              <a:rPr lang="en-ZA" sz="3200" dirty="0" smtClean="0"/>
              <a:t>2021</a:t>
            </a:r>
            <a:endParaRPr lang="en-ZA" sz="3200" dirty="0"/>
          </a:p>
        </p:txBody>
      </p:sp>
      <p:pic>
        <p:nvPicPr>
          <p:cNvPr id="18" name="Content Placeholder 10"/>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236273" y="7884548"/>
            <a:ext cx="1198877" cy="1641969"/>
          </a:xfrm>
          <a:prstGeom prst="rect">
            <a:avLst/>
          </a:prstGeom>
        </p:spPr>
      </p:pic>
      <p:sp>
        <p:nvSpPr>
          <p:cNvPr id="20" name="Title 1">
            <a:extLst>
              <a:ext uri="{FF2B5EF4-FFF2-40B4-BE49-F238E27FC236}">
                <a16:creationId xmlns:a16="http://schemas.microsoft.com/office/drawing/2014/main" id="{A389EA88-8D83-4F3F-A4C1-4B16E2377F9E}"/>
              </a:ext>
            </a:extLst>
          </p:cNvPr>
          <p:cNvSpPr txBox="1">
            <a:spLocks/>
          </p:cNvSpPr>
          <p:nvPr/>
        </p:nvSpPr>
        <p:spPr>
          <a:xfrm>
            <a:off x="1123951" y="8830832"/>
            <a:ext cx="6572250" cy="643166"/>
          </a:xfrm>
          <a:prstGeom prst="rect">
            <a:avLst/>
          </a:prstGeom>
        </p:spPr>
        <p:txBody>
          <a:bodyPr vert="horz" lIns="91440" tIns="45720" rIns="91440" bIns="45720" rtlCol="0" anchor="ctr">
            <a:noAutofit/>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en-US" sz="3200" dirty="0" err="1" smtClean="0">
                <a:latin typeface="Times New Roman" panose="02020603050405020304" pitchFamily="18" charset="0"/>
                <a:cs typeface="Times New Roman" panose="02020603050405020304" pitchFamily="18" charset="0"/>
              </a:rPr>
              <a:t>pt.bpr</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muara</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sumber</a:t>
            </a:r>
            <a:r>
              <a:rPr lang="en-US" sz="3200" dirty="0" smtClean="0">
                <a:latin typeface="Times New Roman" panose="02020603050405020304" pitchFamily="18" charset="0"/>
                <a:cs typeface="Times New Roman" panose="02020603050405020304" pitchFamily="18" charset="0"/>
              </a:rPr>
              <a:t> dana</a:t>
            </a:r>
            <a:endParaRPr lang="en-US"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8789108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Isosceles Triangle 27">
            <a:extLst>
              <a:ext uri="{FF2B5EF4-FFF2-40B4-BE49-F238E27FC236}">
                <a16:creationId xmlns:a16="http://schemas.microsoft.com/office/drawing/2014/main" id="{4125025F-F0CF-4965-96A1-B0ECE3344E58}"/>
              </a:ext>
            </a:extLst>
          </p:cNvPr>
          <p:cNvSpPr/>
          <p:nvPr/>
        </p:nvSpPr>
        <p:spPr>
          <a:xfrm rot="5400000" flipH="1">
            <a:off x="2879453" y="2870094"/>
            <a:ext cx="1440000" cy="1439694"/>
          </a:xfrm>
          <a:prstGeom prst="triangle">
            <a:avLst/>
          </a:prstGeom>
          <a:solidFill>
            <a:srgbClr val="F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24" name="Isosceles Triangle 23">
            <a:extLst>
              <a:ext uri="{FF2B5EF4-FFF2-40B4-BE49-F238E27FC236}">
                <a16:creationId xmlns:a16="http://schemas.microsoft.com/office/drawing/2014/main" id="{06F12AB9-6296-4162-BA3A-6BB135C6E2A7}"/>
              </a:ext>
            </a:extLst>
          </p:cNvPr>
          <p:cNvSpPr/>
          <p:nvPr/>
        </p:nvSpPr>
        <p:spPr>
          <a:xfrm rot="5400000">
            <a:off x="2119" y="1431509"/>
            <a:ext cx="1440000" cy="1439694"/>
          </a:xfrm>
          <a:prstGeom prst="triangl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25" name="Isosceles Triangle 24">
            <a:extLst>
              <a:ext uri="{FF2B5EF4-FFF2-40B4-BE49-F238E27FC236}">
                <a16:creationId xmlns:a16="http://schemas.microsoft.com/office/drawing/2014/main" id="{C4D0F46B-C36B-45FF-A96D-DEED07442E0B}"/>
              </a:ext>
            </a:extLst>
          </p:cNvPr>
          <p:cNvSpPr/>
          <p:nvPr/>
        </p:nvSpPr>
        <p:spPr>
          <a:xfrm rot="16200000" flipH="1">
            <a:off x="-153" y="2151509"/>
            <a:ext cx="1440000" cy="1439694"/>
          </a:xfrm>
          <a:prstGeom prst="triangle">
            <a:avLst/>
          </a:prstGeom>
          <a:solidFill>
            <a:srgbClr val="B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26" name="Isosceles Triangle 25">
            <a:extLst>
              <a:ext uri="{FF2B5EF4-FFF2-40B4-BE49-F238E27FC236}">
                <a16:creationId xmlns:a16="http://schemas.microsoft.com/office/drawing/2014/main" id="{37CA496E-5154-49A2-ACFF-0E2E4D1BDA72}"/>
              </a:ext>
            </a:extLst>
          </p:cNvPr>
          <p:cNvSpPr/>
          <p:nvPr/>
        </p:nvSpPr>
        <p:spPr>
          <a:xfrm rot="5400000" flipH="1">
            <a:off x="1439541" y="2151509"/>
            <a:ext cx="1440000" cy="1439694"/>
          </a:xfrm>
          <a:prstGeom prst="triangle">
            <a:avLst/>
          </a:prstGeom>
          <a:solidFill>
            <a:srgbClr val="F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27" name="Isosceles Triangle 26">
            <a:extLst>
              <a:ext uri="{FF2B5EF4-FFF2-40B4-BE49-F238E27FC236}">
                <a16:creationId xmlns:a16="http://schemas.microsoft.com/office/drawing/2014/main" id="{C0EB721D-BC84-4D4B-A7FF-C950F0647C29}"/>
              </a:ext>
            </a:extLst>
          </p:cNvPr>
          <p:cNvSpPr/>
          <p:nvPr/>
        </p:nvSpPr>
        <p:spPr>
          <a:xfrm rot="16200000" flipH="1">
            <a:off x="1439541" y="2871509"/>
            <a:ext cx="1440000" cy="1439694"/>
          </a:xfrm>
          <a:prstGeom prst="triangle">
            <a:avLst/>
          </a:prstGeom>
          <a:solidFill>
            <a:srgbClr val="B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29" name="Hexagon 28">
            <a:extLst>
              <a:ext uri="{FF2B5EF4-FFF2-40B4-BE49-F238E27FC236}">
                <a16:creationId xmlns:a16="http://schemas.microsoft.com/office/drawing/2014/main" id="{D5DFCFAA-6B77-455A-9551-4AFFFE13EF40}"/>
              </a:ext>
            </a:extLst>
          </p:cNvPr>
          <p:cNvSpPr/>
          <p:nvPr/>
        </p:nvSpPr>
        <p:spPr>
          <a:xfrm>
            <a:off x="1976103" y="773164"/>
            <a:ext cx="3835063" cy="3516085"/>
          </a:xfrm>
          <a:prstGeom prst="hexagon">
            <a:avLst/>
          </a:prstGeom>
          <a:blipFill>
            <a:blip r:embed="rId2"/>
            <a:stretch>
              <a:fillRect/>
            </a:stretch>
          </a:bli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grpSp>
        <p:nvGrpSpPr>
          <p:cNvPr id="4" name="Group 3">
            <a:extLst>
              <a:ext uri="{FF2B5EF4-FFF2-40B4-BE49-F238E27FC236}">
                <a16:creationId xmlns:a16="http://schemas.microsoft.com/office/drawing/2014/main" id="{BDA79D6B-DB7B-464E-8A5D-DC0F1F4DF0BE}"/>
              </a:ext>
            </a:extLst>
          </p:cNvPr>
          <p:cNvGrpSpPr/>
          <p:nvPr/>
        </p:nvGrpSpPr>
        <p:grpSpPr>
          <a:xfrm>
            <a:off x="292100" y="266700"/>
            <a:ext cx="7267575" cy="540000"/>
            <a:chOff x="292100" y="266700"/>
            <a:chExt cx="7267575" cy="540000"/>
          </a:xfrm>
        </p:grpSpPr>
        <p:sp>
          <p:nvSpPr>
            <p:cNvPr id="5" name="Oval 4">
              <a:extLst>
                <a:ext uri="{FF2B5EF4-FFF2-40B4-BE49-F238E27FC236}">
                  <a16:creationId xmlns:a16="http://schemas.microsoft.com/office/drawing/2014/main" id="{5615DC19-59D2-40A1-BC3C-7CBEA5D6BD0B}"/>
                </a:ext>
              </a:extLst>
            </p:cNvPr>
            <p:cNvSpPr/>
            <p:nvPr/>
          </p:nvSpPr>
          <p:spPr>
            <a:xfrm>
              <a:off x="292100" y="266700"/>
              <a:ext cx="540000" cy="540000"/>
            </a:xfrm>
            <a:prstGeom prst="ellipse">
              <a:avLst/>
            </a:prstGeom>
            <a:solidFill>
              <a:srgbClr val="B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1400" dirty="0" smtClean="0"/>
                <a:t>10</a:t>
              </a:r>
              <a:endParaRPr lang="en-ZA" sz="1400" dirty="0"/>
            </a:p>
          </p:txBody>
        </p:sp>
        <p:sp>
          <p:nvSpPr>
            <p:cNvPr id="6" name="Rectangle 5">
              <a:extLst>
                <a:ext uri="{FF2B5EF4-FFF2-40B4-BE49-F238E27FC236}">
                  <a16:creationId xmlns:a16="http://schemas.microsoft.com/office/drawing/2014/main" id="{87666768-ACCC-4337-8F50-DAE2D54DD684}"/>
                </a:ext>
              </a:extLst>
            </p:cNvPr>
            <p:cNvSpPr/>
            <p:nvPr/>
          </p:nvSpPr>
          <p:spPr>
            <a:xfrm>
              <a:off x="832100" y="513840"/>
              <a:ext cx="6727575" cy="45719"/>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grpSp>
      <p:sp>
        <p:nvSpPr>
          <p:cNvPr id="12" name="TextBox 11">
            <a:extLst>
              <a:ext uri="{FF2B5EF4-FFF2-40B4-BE49-F238E27FC236}">
                <a16:creationId xmlns:a16="http://schemas.microsoft.com/office/drawing/2014/main" id="{FF6A459C-B5EA-48B4-B51A-20FBE159916F}"/>
              </a:ext>
            </a:extLst>
          </p:cNvPr>
          <p:cNvSpPr txBox="1"/>
          <p:nvPr/>
        </p:nvSpPr>
        <p:spPr>
          <a:xfrm>
            <a:off x="272816" y="4593622"/>
            <a:ext cx="7014043" cy="584775"/>
          </a:xfrm>
          <a:prstGeom prst="rect">
            <a:avLst/>
          </a:prstGeom>
          <a:noFill/>
        </p:spPr>
        <p:txBody>
          <a:bodyPr wrap="square" rtlCol="0">
            <a:spAutoFit/>
          </a:bodyPr>
          <a:lstStyle/>
          <a:p>
            <a:pPr algn="ctr"/>
            <a:r>
              <a:rPr lang="en-ZA" sz="3200" b="1" dirty="0" smtClean="0">
                <a:solidFill>
                  <a:srgbClr val="262626"/>
                </a:solidFill>
                <a:latin typeface="Times New Roman" panose="02020603050405020304" pitchFamily="18" charset="0"/>
                <a:cs typeface="Times New Roman" panose="02020603050405020304" pitchFamily="18" charset="0"/>
              </a:rPr>
              <a:t>BUDAYA PERUSAHAAN [</a:t>
            </a:r>
            <a:r>
              <a:rPr lang="en-ZA" sz="3200" b="1" i="1" dirty="0" smtClean="0">
                <a:solidFill>
                  <a:srgbClr val="262626"/>
                </a:solidFill>
                <a:latin typeface="Times New Roman" panose="02020603050405020304" pitchFamily="18" charset="0"/>
                <a:cs typeface="Times New Roman" panose="02020603050405020304" pitchFamily="18" charset="0"/>
              </a:rPr>
              <a:t>Culture</a:t>
            </a:r>
            <a:r>
              <a:rPr lang="en-ZA" sz="3200" b="1" dirty="0" smtClean="0">
                <a:solidFill>
                  <a:srgbClr val="262626"/>
                </a:solidFill>
                <a:latin typeface="Times New Roman" panose="02020603050405020304" pitchFamily="18" charset="0"/>
                <a:cs typeface="Times New Roman" panose="02020603050405020304" pitchFamily="18" charset="0"/>
              </a:rPr>
              <a:t>]</a:t>
            </a:r>
            <a:endParaRPr lang="en-ZA" sz="3200" b="1" dirty="0">
              <a:solidFill>
                <a:srgbClr val="262626"/>
              </a:solidFill>
              <a:latin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id="{8D2920EC-7CEE-4ED8-B663-FEF8DBF95310}"/>
              </a:ext>
            </a:extLst>
          </p:cNvPr>
          <p:cNvSpPr txBox="1"/>
          <p:nvPr/>
        </p:nvSpPr>
        <p:spPr>
          <a:xfrm>
            <a:off x="510119" y="5286299"/>
            <a:ext cx="6436178" cy="4278094"/>
          </a:xfrm>
          <a:prstGeom prst="rect">
            <a:avLst/>
          </a:prstGeom>
          <a:noFill/>
        </p:spPr>
        <p:txBody>
          <a:bodyPr wrap="square" rtlCol="0">
            <a:spAutoFit/>
          </a:bodyPr>
          <a:lstStyle/>
          <a:p>
            <a:pPr algn="just"/>
            <a:r>
              <a:rPr lang="id-ID" sz="1600" dirty="0" smtClean="0">
                <a:latin typeface="Times New Roman" panose="02020603050405020304" pitchFamily="18" charset="0"/>
                <a:cs typeface="Times New Roman" panose="02020603050405020304" pitchFamily="18" charset="0"/>
              </a:rPr>
              <a:t>Budaya perusahaan yang sudah dibentuk saat ini adalah sesuai dengan prinsip tata kelola perusahaan yang baik, yaitu Transparan, Akuntabilitas, Responsibel, Independen dan Fair agar terbentuk citra yang baik bagi seluruh </a:t>
            </a:r>
            <a:r>
              <a:rPr lang="en-US" sz="1600" dirty="0" err="1" smtClean="0">
                <a:latin typeface="Times New Roman" panose="02020603050405020304" pitchFamily="18" charset="0"/>
                <a:cs typeface="Times New Roman" panose="02020603050405020304" pitchFamily="18" charset="0"/>
              </a:rPr>
              <a:t>pelaku</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bisnis</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dan</a:t>
            </a:r>
            <a:r>
              <a:rPr lang="en-US" sz="1600" dirty="0" smtClean="0">
                <a:latin typeface="Times New Roman" panose="02020603050405020304" pitchFamily="18" charset="0"/>
                <a:cs typeface="Times New Roman" panose="02020603050405020304" pitchFamily="18" charset="0"/>
              </a:rPr>
              <a:t> </a:t>
            </a:r>
            <a:r>
              <a:rPr lang="id-ID" sz="1600" dirty="0" smtClean="0">
                <a:latin typeface="Times New Roman" panose="02020603050405020304" pitchFamily="18" charset="0"/>
                <a:cs typeface="Times New Roman" panose="02020603050405020304" pitchFamily="18" charset="0"/>
              </a:rPr>
              <a:t>pemangku kepentingan (stakeholder).</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Menjalankan</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fungsi</a:t>
            </a:r>
            <a:r>
              <a:rPr lang="en-US" sz="1600" dirty="0" smtClean="0">
                <a:latin typeface="Times New Roman" panose="02020603050405020304" pitchFamily="18" charset="0"/>
                <a:cs typeface="Times New Roman" panose="02020603050405020304" pitchFamily="18" charset="0"/>
              </a:rPr>
              <a:t> bank </a:t>
            </a:r>
            <a:r>
              <a:rPr lang="en-US" sz="1600" dirty="0" err="1" smtClean="0">
                <a:latin typeface="Times New Roman" panose="02020603050405020304" pitchFamily="18" charset="0"/>
                <a:cs typeface="Times New Roman" panose="02020603050405020304" pitchFamily="18" charset="0"/>
              </a:rPr>
              <a:t>sebagai</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intermediasi</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berdasarkan</a:t>
            </a:r>
            <a:r>
              <a:rPr lang="en-US" sz="1600" dirty="0" smtClean="0">
                <a:latin typeface="Times New Roman" panose="02020603050405020304" pitchFamily="18" charset="0"/>
                <a:cs typeface="Times New Roman" panose="02020603050405020304" pitchFamily="18" charset="0"/>
              </a:rPr>
              <a:t> </a:t>
            </a:r>
            <a:r>
              <a:rPr lang="id-ID" sz="1600" dirty="0" smtClean="0">
                <a:latin typeface="Times New Roman" panose="02020603050405020304" pitchFamily="18" charset="0"/>
                <a:cs typeface="Times New Roman" panose="02020603050405020304" pitchFamily="18" charset="0"/>
              </a:rPr>
              <a:t>UNDANG-UNDANG REPUBLIK INDONESIA</a:t>
            </a:r>
            <a:r>
              <a:rPr lang="en-US" sz="1600" dirty="0" smtClean="0">
                <a:latin typeface="Times New Roman" panose="02020603050405020304" pitchFamily="18" charset="0"/>
                <a:cs typeface="Times New Roman" panose="02020603050405020304" pitchFamily="18" charset="0"/>
              </a:rPr>
              <a:t> </a:t>
            </a:r>
            <a:r>
              <a:rPr lang="id-ID" sz="1600" dirty="0" smtClean="0">
                <a:latin typeface="Times New Roman" panose="02020603050405020304" pitchFamily="18" charset="0"/>
                <a:cs typeface="Times New Roman" panose="02020603050405020304" pitchFamily="18" charset="0"/>
              </a:rPr>
              <a:t>NOMOR 10</a:t>
            </a:r>
            <a:r>
              <a:rPr lang="en-US" sz="1600" dirty="0" smtClean="0">
                <a:latin typeface="Times New Roman" panose="02020603050405020304" pitchFamily="18" charset="0"/>
                <a:cs typeface="Times New Roman" panose="02020603050405020304" pitchFamily="18" charset="0"/>
              </a:rPr>
              <a:t> </a:t>
            </a:r>
            <a:r>
              <a:rPr lang="id-ID" sz="1600" dirty="0" smtClean="0">
                <a:latin typeface="Times New Roman" panose="02020603050405020304" pitchFamily="18" charset="0"/>
                <a:cs typeface="Times New Roman" panose="02020603050405020304" pitchFamily="18" charset="0"/>
              </a:rPr>
              <a:t>TAHUN 1998</a:t>
            </a:r>
            <a:r>
              <a:rPr lang="en-US" sz="1600" dirty="0" smtClean="0">
                <a:latin typeface="Times New Roman" panose="02020603050405020304" pitchFamily="18" charset="0"/>
                <a:cs typeface="Times New Roman" panose="02020603050405020304" pitchFamily="18" charset="0"/>
              </a:rPr>
              <a:t> </a:t>
            </a:r>
            <a:r>
              <a:rPr lang="id-ID" sz="1600" dirty="0" smtClean="0">
                <a:latin typeface="Times New Roman" panose="02020603050405020304" pitchFamily="18" charset="0"/>
                <a:cs typeface="Times New Roman" panose="02020603050405020304" pitchFamily="18" charset="0"/>
              </a:rPr>
              <a:t>TENTANG</a:t>
            </a:r>
            <a:r>
              <a:rPr lang="en-US" sz="1600" dirty="0" smtClean="0">
                <a:latin typeface="Times New Roman" panose="02020603050405020304" pitchFamily="18" charset="0"/>
                <a:cs typeface="Times New Roman" panose="02020603050405020304" pitchFamily="18" charset="0"/>
              </a:rPr>
              <a:t> </a:t>
            </a:r>
            <a:r>
              <a:rPr lang="sv-SE" sz="1600" dirty="0" smtClean="0">
                <a:latin typeface="Times New Roman" panose="02020603050405020304" pitchFamily="18" charset="0"/>
                <a:cs typeface="Times New Roman" panose="02020603050405020304" pitchFamily="18" charset="0"/>
              </a:rPr>
              <a:t>PERUBAHAN ATAS UNDANG-UNDANG NOMOR 7 TAHUN 1992, </a:t>
            </a:r>
            <a:r>
              <a:rPr lang="id-ID" sz="1600" dirty="0" smtClean="0">
                <a:latin typeface="Times New Roman" panose="02020603050405020304" pitchFamily="18" charset="0"/>
                <a:cs typeface="Times New Roman" panose="02020603050405020304" pitchFamily="18" charset="0"/>
              </a:rPr>
              <a:t>TENTANG PERBANKAN</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termasuk</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juga</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memberikan</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edukasi</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tentang</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perbankan</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terutama</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kepada</a:t>
            </a:r>
            <a:r>
              <a:rPr lang="en-US" sz="1600" dirty="0" smtClean="0">
                <a:latin typeface="Times New Roman" panose="02020603050405020304" pitchFamily="18" charset="0"/>
                <a:cs typeface="Times New Roman" panose="02020603050405020304" pitchFamily="18" charset="0"/>
              </a:rPr>
              <a:t> SDM BPR </a:t>
            </a:r>
            <a:r>
              <a:rPr lang="en-US" sz="1600" dirty="0" err="1" smtClean="0">
                <a:latin typeface="Times New Roman" panose="02020603050405020304" pitchFamily="18" charset="0"/>
                <a:cs typeface="Times New Roman" panose="02020603050405020304" pitchFamily="18" charset="0"/>
              </a:rPr>
              <a:t>untuk</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meningkatkan</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kinerja</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dan</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menjaga</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integritas</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serta</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mengedukasi</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masyarakat</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sekitar</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memperkenalkan</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bahwa</a:t>
            </a:r>
            <a:r>
              <a:rPr lang="en-US" sz="1600" dirty="0" smtClean="0">
                <a:latin typeface="Times New Roman" panose="02020603050405020304" pitchFamily="18" charset="0"/>
                <a:cs typeface="Times New Roman" panose="02020603050405020304" pitchFamily="18" charset="0"/>
              </a:rPr>
              <a:t> BPR ADALAH BANK.</a:t>
            </a:r>
          </a:p>
          <a:p>
            <a:pPr algn="just"/>
            <a:r>
              <a:rPr lang="id-ID" sz="1600" dirty="0" smtClean="0">
                <a:latin typeface="Times New Roman" panose="02020603050405020304" pitchFamily="18" charset="0"/>
                <a:cs typeface="Times New Roman" panose="02020603050405020304" pitchFamily="18" charset="0"/>
              </a:rPr>
              <a:t>Memberikan Produk dan Layanan Perbankan yang kompetitif dan bermanfaat kepada</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nasabah</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dengan</a:t>
            </a:r>
            <a:r>
              <a:rPr lang="en-US" sz="1600" dirty="0" smtClean="0">
                <a:latin typeface="Times New Roman" panose="02020603050405020304" pitchFamily="18" charset="0"/>
                <a:cs typeface="Times New Roman" panose="02020603050405020304" pitchFamily="18" charset="0"/>
              </a:rPr>
              <a:t> proses operational </a:t>
            </a:r>
            <a:r>
              <a:rPr lang="en-US" sz="1600" i="1" dirty="0" smtClean="0">
                <a:latin typeface="Times New Roman" panose="02020603050405020304" pitchFamily="18" charset="0"/>
                <a:cs typeface="Times New Roman" panose="02020603050405020304" pitchFamily="18" charset="0"/>
              </a:rPr>
              <a:t>excellence</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dan</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prinsip</a:t>
            </a:r>
            <a:r>
              <a:rPr lang="en-US" sz="1600" dirty="0" smtClean="0">
                <a:latin typeface="Times New Roman" panose="02020603050405020304" pitchFamily="18" charset="0"/>
                <a:cs typeface="Times New Roman" panose="02020603050405020304" pitchFamily="18" charset="0"/>
              </a:rPr>
              <a:t> </a:t>
            </a:r>
            <a:r>
              <a:rPr lang="en-US" sz="1600" i="1" dirty="0" smtClean="0">
                <a:latin typeface="Times New Roman" panose="02020603050405020304" pitchFamily="18" charset="0"/>
                <a:cs typeface="Times New Roman" panose="02020603050405020304" pitchFamily="18" charset="0"/>
              </a:rPr>
              <a:t>Good Corporate </a:t>
            </a:r>
            <a:r>
              <a:rPr lang="id-ID" sz="1600" i="1" dirty="0" smtClean="0">
                <a:latin typeface="Times New Roman" panose="02020603050405020304" pitchFamily="18" charset="0"/>
                <a:cs typeface="Times New Roman" panose="02020603050405020304" pitchFamily="18" charset="0"/>
              </a:rPr>
              <a:t>Governance</a:t>
            </a:r>
            <a:r>
              <a:rPr lang="id-ID" sz="1600" dirty="0" smtClean="0">
                <a:latin typeface="Times New Roman" panose="02020603050405020304" pitchFamily="18" charset="0"/>
                <a:cs typeface="Times New Roman" panose="02020603050405020304" pitchFamily="18" charset="0"/>
              </a:rPr>
              <a:t> serta menerapkan teknologi terkini</a:t>
            </a:r>
            <a:r>
              <a:rPr lang="en-US" sz="1600" dirty="0" smtClean="0">
                <a:latin typeface="Times New Roman" panose="02020603050405020304" pitchFamily="18" charset="0"/>
                <a:cs typeface="Times New Roman" panose="02020603050405020304" pitchFamily="18" charset="0"/>
              </a:rPr>
              <a:t>. </a:t>
            </a:r>
            <a:r>
              <a:rPr lang="id-ID" sz="1600" dirty="0" smtClean="0">
                <a:latin typeface="Times New Roman" panose="02020603050405020304" pitchFamily="18" charset="0"/>
                <a:cs typeface="Times New Roman" panose="02020603050405020304" pitchFamily="18" charset="0"/>
              </a:rPr>
              <a:t>Mendukung Pemerintah dalam mendorong pertumbuhan ekonomi Mikro, Kecil dan</a:t>
            </a:r>
            <a:r>
              <a:rPr lang="en-US" sz="1600" dirty="0" smtClean="0">
                <a:latin typeface="Times New Roman" panose="02020603050405020304" pitchFamily="18" charset="0"/>
                <a:cs typeface="Times New Roman" panose="02020603050405020304" pitchFamily="18" charset="0"/>
              </a:rPr>
              <a:t> </a:t>
            </a:r>
            <a:r>
              <a:rPr lang="id-ID" sz="1600" dirty="0" smtClean="0">
                <a:latin typeface="Times New Roman" panose="02020603050405020304" pitchFamily="18" charset="0"/>
                <a:cs typeface="Times New Roman" panose="02020603050405020304" pitchFamily="18" charset="0"/>
              </a:rPr>
              <a:t>Menengah melalui penawaran Produk dan Layanan</a:t>
            </a:r>
            <a:r>
              <a:rPr lang="en-US" sz="1600" dirty="0" smtClean="0">
                <a:latin typeface="Times New Roman" panose="02020603050405020304" pitchFamily="18" charset="0"/>
                <a:cs typeface="Times New Roman" panose="02020603050405020304" pitchFamily="18" charset="0"/>
              </a:rPr>
              <a:t> </a:t>
            </a:r>
            <a:r>
              <a:rPr lang="id-ID" sz="1600" dirty="0" smtClean="0">
                <a:latin typeface="Times New Roman" panose="02020603050405020304" pitchFamily="18" charset="0"/>
                <a:cs typeface="Times New Roman" panose="02020603050405020304" pitchFamily="18" charset="0"/>
              </a:rPr>
              <a:t>Perbankan</a:t>
            </a:r>
            <a:r>
              <a:rPr lang="en-US" sz="1600" dirty="0" smtClean="0">
                <a:latin typeface="Times New Roman" panose="02020603050405020304" pitchFamily="18" charset="0"/>
                <a:cs typeface="Times New Roman" panose="02020603050405020304" pitchFamily="18" charset="0"/>
              </a:rPr>
              <a:t>.</a:t>
            </a:r>
          </a:p>
          <a:p>
            <a:pPr algn="just"/>
            <a:endParaRPr lang="en-ZA" sz="1600" i="1" dirty="0">
              <a:latin typeface="Times New Roman" panose="02020603050405020304" pitchFamily="18" charset="0"/>
              <a:cs typeface="Times New Roman" panose="02020603050405020304" pitchFamily="18" charset="0"/>
            </a:endParaRPr>
          </a:p>
        </p:txBody>
      </p:sp>
      <p:sp>
        <p:nvSpPr>
          <p:cNvPr id="18" name="TextBox 17">
            <a:extLst>
              <a:ext uri="{FF2B5EF4-FFF2-40B4-BE49-F238E27FC236}">
                <a16:creationId xmlns:a16="http://schemas.microsoft.com/office/drawing/2014/main" id="{8EDAC3A1-CBD9-47CA-8295-0CB17A1D6033}"/>
              </a:ext>
            </a:extLst>
          </p:cNvPr>
          <p:cNvSpPr txBox="1"/>
          <p:nvPr/>
        </p:nvSpPr>
        <p:spPr>
          <a:xfrm>
            <a:off x="832100" y="203200"/>
            <a:ext cx="6165600" cy="369332"/>
          </a:xfrm>
          <a:prstGeom prst="rect">
            <a:avLst/>
          </a:prstGeom>
          <a:noFill/>
        </p:spPr>
        <p:txBody>
          <a:bodyPr wrap="square" rtlCol="0">
            <a:spAutoFit/>
          </a:bodyPr>
          <a:lstStyle/>
          <a:p>
            <a:r>
              <a:rPr lang="en-ZA" dirty="0">
                <a:solidFill>
                  <a:srgbClr val="262626"/>
                </a:solidFill>
              </a:rPr>
              <a:t>PT. BPR MUARA </a:t>
            </a:r>
            <a:r>
              <a:rPr lang="en-ZA" dirty="0">
                <a:solidFill>
                  <a:srgbClr val="FF0000"/>
                </a:solidFill>
              </a:rPr>
              <a:t>SUMBER DANA</a:t>
            </a:r>
          </a:p>
        </p:txBody>
      </p:sp>
    </p:spTree>
    <p:extLst>
      <p:ext uri="{BB962C8B-B14F-4D97-AF65-F5344CB8AC3E}">
        <p14:creationId xmlns:p14="http://schemas.microsoft.com/office/powerpoint/2010/main" val="4135131170"/>
      </p:ext>
    </p:extLst>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Pentagon 12">
            <a:extLst>
              <a:ext uri="{FF2B5EF4-FFF2-40B4-BE49-F238E27FC236}">
                <a16:creationId xmlns:a16="http://schemas.microsoft.com/office/drawing/2014/main" id="{B41BD4EF-AEF8-4258-914E-6F765F06B085}"/>
              </a:ext>
            </a:extLst>
          </p:cNvPr>
          <p:cNvSpPr/>
          <p:nvPr/>
        </p:nvSpPr>
        <p:spPr>
          <a:xfrm>
            <a:off x="2153617" y="7539872"/>
            <a:ext cx="3849794" cy="3558124"/>
          </a:xfrm>
          <a:prstGeom prst="pentagon">
            <a:avLst/>
          </a:prstGeom>
          <a:blipFill dpi="0" rotWithShape="0">
            <a:blip r:embed="rId2">
              <a:alphaModFix amt="22000"/>
            </a:blip>
            <a:srcRect/>
            <a:tile tx="-76200" ty="-82550" sx="30000" sy="54000" flip="none" algn="ctr"/>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sz="1050" dirty="0">
              <a:latin typeface="Times New Roman" panose="02020603050405020304" pitchFamily="18" charset="0"/>
              <a:cs typeface="Times New Roman" panose="02020603050405020304" pitchFamily="18" charset="0"/>
            </a:endParaRPr>
          </a:p>
        </p:txBody>
      </p:sp>
      <p:sp>
        <p:nvSpPr>
          <p:cNvPr id="14" name="Rectangle 13">
            <a:extLst>
              <a:ext uri="{FF2B5EF4-FFF2-40B4-BE49-F238E27FC236}">
                <a16:creationId xmlns:a16="http://schemas.microsoft.com/office/drawing/2014/main" id="{0FD135DC-AFEE-4CB1-AB6C-2D1697371F84}"/>
              </a:ext>
            </a:extLst>
          </p:cNvPr>
          <p:cNvSpPr/>
          <p:nvPr/>
        </p:nvSpPr>
        <p:spPr>
          <a:xfrm>
            <a:off x="0" y="6534796"/>
            <a:ext cx="7559675" cy="1770742"/>
          </a:xfrm>
          <a:prstGeom prst="rect">
            <a:avLst/>
          </a:prstGeom>
          <a:solidFill>
            <a:srgbClr val="B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0" name="Isosceles Triangle 9">
            <a:extLst>
              <a:ext uri="{FF2B5EF4-FFF2-40B4-BE49-F238E27FC236}">
                <a16:creationId xmlns:a16="http://schemas.microsoft.com/office/drawing/2014/main" id="{FA930B82-149B-436A-895F-7E9BA315ADE6}"/>
              </a:ext>
            </a:extLst>
          </p:cNvPr>
          <p:cNvSpPr/>
          <p:nvPr/>
        </p:nvSpPr>
        <p:spPr>
          <a:xfrm>
            <a:off x="20488" y="644619"/>
            <a:ext cx="7559675" cy="650403"/>
          </a:xfrm>
          <a:prstGeom prst="triangle">
            <a:avLst/>
          </a:prstGeom>
          <a:solidFill>
            <a:srgbClr val="F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9" name="Right Triangle 8">
            <a:extLst>
              <a:ext uri="{FF2B5EF4-FFF2-40B4-BE49-F238E27FC236}">
                <a16:creationId xmlns:a16="http://schemas.microsoft.com/office/drawing/2014/main" id="{DAF366F7-9ECE-4E06-ADA0-5071BA8B2B7E}"/>
              </a:ext>
            </a:extLst>
          </p:cNvPr>
          <p:cNvSpPr/>
          <p:nvPr/>
        </p:nvSpPr>
        <p:spPr>
          <a:xfrm flipH="1">
            <a:off x="6735763" y="3991771"/>
            <a:ext cx="823912" cy="2551415"/>
          </a:xfrm>
          <a:prstGeom prst="rtTriangle">
            <a:avLst/>
          </a:prstGeom>
          <a:solidFill>
            <a:srgbClr val="B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grpSp>
        <p:nvGrpSpPr>
          <p:cNvPr id="4" name="Group 3">
            <a:extLst>
              <a:ext uri="{FF2B5EF4-FFF2-40B4-BE49-F238E27FC236}">
                <a16:creationId xmlns:a16="http://schemas.microsoft.com/office/drawing/2014/main" id="{EA78440C-9D1F-4522-A42A-E12030F0218F}"/>
              </a:ext>
            </a:extLst>
          </p:cNvPr>
          <p:cNvGrpSpPr/>
          <p:nvPr/>
        </p:nvGrpSpPr>
        <p:grpSpPr>
          <a:xfrm flipH="1">
            <a:off x="2540" y="266700"/>
            <a:ext cx="7267575" cy="540000"/>
            <a:chOff x="292100" y="266700"/>
            <a:chExt cx="7267575" cy="540000"/>
          </a:xfrm>
        </p:grpSpPr>
        <p:sp>
          <p:nvSpPr>
            <p:cNvPr id="5" name="Oval 4">
              <a:extLst>
                <a:ext uri="{FF2B5EF4-FFF2-40B4-BE49-F238E27FC236}">
                  <a16:creationId xmlns:a16="http://schemas.microsoft.com/office/drawing/2014/main" id="{B9BC6747-834D-4A7A-8E8F-007FD808FB38}"/>
                </a:ext>
              </a:extLst>
            </p:cNvPr>
            <p:cNvSpPr/>
            <p:nvPr/>
          </p:nvSpPr>
          <p:spPr>
            <a:xfrm>
              <a:off x="292100" y="266700"/>
              <a:ext cx="540000" cy="540000"/>
            </a:xfrm>
            <a:prstGeom prst="ellipse">
              <a:avLst/>
            </a:prstGeom>
            <a:solidFill>
              <a:srgbClr val="B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1400" dirty="0" smtClean="0"/>
                <a:t>11</a:t>
              </a:r>
              <a:endParaRPr lang="en-ZA" sz="1400" dirty="0"/>
            </a:p>
          </p:txBody>
        </p:sp>
        <p:sp>
          <p:nvSpPr>
            <p:cNvPr id="6" name="Rectangle 5">
              <a:extLst>
                <a:ext uri="{FF2B5EF4-FFF2-40B4-BE49-F238E27FC236}">
                  <a16:creationId xmlns:a16="http://schemas.microsoft.com/office/drawing/2014/main" id="{E13519EB-E959-4F6F-B387-5A872E65A944}"/>
                </a:ext>
              </a:extLst>
            </p:cNvPr>
            <p:cNvSpPr/>
            <p:nvPr/>
          </p:nvSpPr>
          <p:spPr>
            <a:xfrm>
              <a:off x="832100" y="513840"/>
              <a:ext cx="6727575" cy="45719"/>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grpSp>
      <p:sp>
        <p:nvSpPr>
          <p:cNvPr id="8" name="Pentagon 7">
            <a:extLst>
              <a:ext uri="{FF2B5EF4-FFF2-40B4-BE49-F238E27FC236}">
                <a16:creationId xmlns:a16="http://schemas.microsoft.com/office/drawing/2014/main" id="{987F1D83-74BF-4574-9529-0B78943252CE}"/>
              </a:ext>
            </a:extLst>
          </p:cNvPr>
          <p:cNvSpPr/>
          <p:nvPr/>
        </p:nvSpPr>
        <p:spPr>
          <a:xfrm>
            <a:off x="20488" y="5897366"/>
            <a:ext cx="2863129" cy="2854737"/>
          </a:xfrm>
          <a:prstGeom prst="pentagon">
            <a:avLst/>
          </a:prstGeom>
          <a:blipFill>
            <a:blip r:embed="rId3"/>
            <a:stretch>
              <a:fillRect/>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1" name="TextBox 10">
            <a:extLst>
              <a:ext uri="{FF2B5EF4-FFF2-40B4-BE49-F238E27FC236}">
                <a16:creationId xmlns:a16="http://schemas.microsoft.com/office/drawing/2014/main" id="{2C58487C-7C15-4CB4-8001-390355429972}"/>
              </a:ext>
            </a:extLst>
          </p:cNvPr>
          <p:cNvSpPr txBox="1"/>
          <p:nvPr/>
        </p:nvSpPr>
        <p:spPr>
          <a:xfrm>
            <a:off x="266699" y="1285824"/>
            <a:ext cx="7003416" cy="584775"/>
          </a:xfrm>
          <a:prstGeom prst="rect">
            <a:avLst/>
          </a:prstGeom>
          <a:noFill/>
        </p:spPr>
        <p:txBody>
          <a:bodyPr wrap="square" rtlCol="0">
            <a:spAutoFit/>
          </a:bodyPr>
          <a:lstStyle/>
          <a:p>
            <a:pPr algn="ctr"/>
            <a:r>
              <a:rPr lang="en-ZA" sz="3200" b="1" i="1" dirty="0" err="1" smtClean="0">
                <a:solidFill>
                  <a:srgbClr val="262626"/>
                </a:solidFill>
                <a:latin typeface="Times New Roman" panose="02020603050405020304" pitchFamily="18" charset="0"/>
                <a:cs typeface="Times New Roman" panose="02020603050405020304" pitchFamily="18" charset="0"/>
              </a:rPr>
              <a:t>Kebijakan</a:t>
            </a:r>
            <a:r>
              <a:rPr lang="en-ZA" sz="3200" b="1" i="1" dirty="0" smtClean="0">
                <a:solidFill>
                  <a:srgbClr val="262626"/>
                </a:solidFill>
                <a:latin typeface="Times New Roman" panose="02020603050405020304" pitchFamily="18" charset="0"/>
                <a:cs typeface="Times New Roman" panose="02020603050405020304" pitchFamily="18" charset="0"/>
              </a:rPr>
              <a:t> </a:t>
            </a:r>
            <a:r>
              <a:rPr lang="en-ZA" sz="3200" b="1" i="1" dirty="0" err="1" smtClean="0">
                <a:solidFill>
                  <a:srgbClr val="262626"/>
                </a:solidFill>
                <a:latin typeface="Times New Roman" panose="02020603050405020304" pitchFamily="18" charset="0"/>
                <a:cs typeface="Times New Roman" panose="02020603050405020304" pitchFamily="18" charset="0"/>
              </a:rPr>
              <a:t>Umum</a:t>
            </a:r>
            <a:r>
              <a:rPr lang="en-ZA" sz="3200" b="1" i="1" dirty="0" smtClean="0">
                <a:solidFill>
                  <a:srgbClr val="262626"/>
                </a:solidFill>
                <a:latin typeface="Times New Roman" panose="02020603050405020304" pitchFamily="18" charset="0"/>
                <a:cs typeface="Times New Roman" panose="02020603050405020304" pitchFamily="18" charset="0"/>
              </a:rPr>
              <a:t> &amp; </a:t>
            </a:r>
            <a:r>
              <a:rPr lang="en-ZA" sz="3200" b="1" i="1" dirty="0" err="1" smtClean="0">
                <a:solidFill>
                  <a:srgbClr val="262626"/>
                </a:solidFill>
                <a:latin typeface="Times New Roman" panose="02020603050405020304" pitchFamily="18" charset="0"/>
                <a:cs typeface="Times New Roman" panose="02020603050405020304" pitchFamily="18" charset="0"/>
              </a:rPr>
              <a:t>Strategi</a:t>
            </a:r>
            <a:r>
              <a:rPr lang="en-ZA" sz="3200" b="1" i="1" dirty="0" smtClean="0">
                <a:solidFill>
                  <a:srgbClr val="262626"/>
                </a:solidFill>
                <a:latin typeface="Times New Roman" panose="02020603050405020304" pitchFamily="18" charset="0"/>
                <a:cs typeface="Times New Roman" panose="02020603050405020304" pitchFamily="18" charset="0"/>
              </a:rPr>
              <a:t> </a:t>
            </a:r>
            <a:r>
              <a:rPr lang="en-ZA" sz="3200" b="1" i="1" dirty="0" err="1" smtClean="0">
                <a:solidFill>
                  <a:srgbClr val="262626"/>
                </a:solidFill>
                <a:latin typeface="Times New Roman" panose="02020603050405020304" pitchFamily="18" charset="0"/>
                <a:cs typeface="Times New Roman" panose="02020603050405020304" pitchFamily="18" charset="0"/>
              </a:rPr>
              <a:t>Bisnis</a:t>
            </a:r>
            <a:endParaRPr lang="en-ZA" sz="3200" b="1" i="1" dirty="0">
              <a:solidFill>
                <a:srgbClr val="262626"/>
              </a:solidFill>
              <a:latin typeface="Times New Roman" panose="02020603050405020304" pitchFamily="18" charset="0"/>
              <a:cs typeface="Times New Roman" panose="02020603050405020304" pitchFamily="18" charset="0"/>
            </a:endParaRPr>
          </a:p>
        </p:txBody>
      </p:sp>
      <p:sp>
        <p:nvSpPr>
          <p:cNvPr id="15" name="TextBox 14">
            <a:extLst>
              <a:ext uri="{FF2B5EF4-FFF2-40B4-BE49-F238E27FC236}">
                <a16:creationId xmlns:a16="http://schemas.microsoft.com/office/drawing/2014/main" id="{6DC064C6-EB6A-43F6-A151-F7F36B547EAD}"/>
              </a:ext>
            </a:extLst>
          </p:cNvPr>
          <p:cNvSpPr txBox="1"/>
          <p:nvPr/>
        </p:nvSpPr>
        <p:spPr>
          <a:xfrm>
            <a:off x="394289" y="1937765"/>
            <a:ext cx="6463416" cy="4524315"/>
          </a:xfrm>
          <a:prstGeom prst="rect">
            <a:avLst/>
          </a:prstGeom>
          <a:noFill/>
        </p:spPr>
        <p:txBody>
          <a:bodyPr wrap="square" rtlCol="0">
            <a:spAutoFit/>
          </a:bodyPr>
          <a:lstStyle/>
          <a:p>
            <a:pPr algn="just"/>
            <a:r>
              <a:rPr lang="en-US" sz="1600" dirty="0" smtClean="0">
                <a:latin typeface="Times New Roman" panose="02020603050405020304" pitchFamily="18" charset="0"/>
                <a:cs typeface="Times New Roman" panose="02020603050405020304" pitchFamily="18" charset="0"/>
              </a:rPr>
              <a:t>	</a:t>
            </a:r>
            <a:r>
              <a:rPr lang="id-ID" sz="1600" dirty="0" smtClean="0">
                <a:latin typeface="Times New Roman" panose="02020603050405020304" pitchFamily="18" charset="0"/>
                <a:cs typeface="Times New Roman" panose="02020603050405020304" pitchFamily="18" charset="0"/>
              </a:rPr>
              <a:t>Dengan </a:t>
            </a:r>
            <a:r>
              <a:rPr lang="id-ID" sz="1600" dirty="0">
                <a:latin typeface="Times New Roman" panose="02020603050405020304" pitchFamily="18" charset="0"/>
                <a:cs typeface="Times New Roman" panose="02020603050405020304" pitchFamily="18" charset="0"/>
              </a:rPr>
              <a:t>adanya peraturan dari Otoritas Jasa Keuangan (OJK), kami selalu menerapkan skema kebijakan umum maupun kebijakan teknis dalam segala bidang seperti simpanan, pinjaman, sumber daya manusia, operasional, informasi teknologi dan umum yang sesuai dengan prinsip kehati-hatian. Distribusi risiko dilakukan dengan penyebaran risiko dengan tidak melakukan konsentrasi risiko kepada satu jenis sektor tertentu. Perlindungan secara implisit (</a:t>
            </a:r>
            <a:r>
              <a:rPr lang="id-ID" sz="1600" i="1" dirty="0">
                <a:latin typeface="Times New Roman" panose="02020603050405020304" pitchFamily="18" charset="0"/>
                <a:cs typeface="Times New Roman" panose="02020603050405020304" pitchFamily="18" charset="0"/>
              </a:rPr>
              <a:t>Implicit deposit perotection</a:t>
            </a:r>
            <a:r>
              <a:rPr lang="id-ID" sz="1600" dirty="0">
                <a:latin typeface="Times New Roman" panose="02020603050405020304" pitchFamily="18" charset="0"/>
                <a:cs typeface="Times New Roman" panose="02020603050405020304" pitchFamily="18" charset="0"/>
              </a:rPr>
              <a:t>), yaitu perlindungan yang dihasilkan oleh pengawasan dan pembinaan bank yang efektif, yang dapat menghindarkan terjadinya kebangkrutan bank.  Perlindungan ini yang dapat diperoleh melalui : (1) peraturan perundang-undangan  di bidang perbankan, (2) perlindungan yang dihasilkan oleh pengawasan dan pembinaan yang efektif, yang dilakukan oleh Bank Indonesia, (3) upaya menjaga kelangsungan usaha bank sebagai sebuah lembaga pada khususnya dan pelindungan terhadap system perbankan pada umumnya, (4) memelihara tingkat kesehatan bank, (5) melakukan usaha sesuai dengan prinsip kehati-hatian, (6) cara pemberian kredit yang tidak merugikan bank dan kepentingan nasabah, dan (7) menyediakan informasi risiko pada bank</a:t>
            </a:r>
            <a:endParaRPr lang="en-ZA" sz="1600" dirty="0">
              <a:latin typeface="Times New Roman" panose="02020603050405020304" pitchFamily="18" charset="0"/>
              <a:cs typeface="Times New Roman" panose="02020603050405020304" pitchFamily="18" charset="0"/>
            </a:endParaRPr>
          </a:p>
        </p:txBody>
      </p:sp>
      <p:sp>
        <p:nvSpPr>
          <p:cNvPr id="16" name="TextBox 15">
            <a:extLst>
              <a:ext uri="{FF2B5EF4-FFF2-40B4-BE49-F238E27FC236}">
                <a16:creationId xmlns:a16="http://schemas.microsoft.com/office/drawing/2014/main" id="{9DF62EC9-8EB4-451C-92AA-5EE662C411B8}"/>
              </a:ext>
            </a:extLst>
          </p:cNvPr>
          <p:cNvSpPr txBox="1"/>
          <p:nvPr/>
        </p:nvSpPr>
        <p:spPr>
          <a:xfrm>
            <a:off x="2799559" y="6685698"/>
            <a:ext cx="4611089" cy="1477328"/>
          </a:xfrm>
          <a:prstGeom prst="rect">
            <a:avLst/>
          </a:prstGeom>
          <a:noFill/>
        </p:spPr>
        <p:txBody>
          <a:bodyPr wrap="square" rtlCol="0">
            <a:spAutoFit/>
          </a:bodyPr>
          <a:lstStyle/>
          <a:p>
            <a:pPr algn="ctr"/>
            <a:r>
              <a:rPr lang="id-ID" dirty="0">
                <a:solidFill>
                  <a:schemeClr val="bg1"/>
                </a:solidFill>
                <a:latin typeface="Times New Roman" panose="02020603050405020304" pitchFamily="18" charset="0"/>
                <a:cs typeface="Times New Roman" panose="02020603050405020304" pitchFamily="18" charset="0"/>
              </a:rPr>
              <a:t>Kami juga membuka kesempatan seluas-luasnya untuk bermitra dengan perusahaan lain dalam penguatan komponen permodalan sebagai salah satu langkah untuk pengembangan usaha BPR secara Non Organik. </a:t>
            </a:r>
            <a:endParaRPr lang="en-ZA" dirty="0">
              <a:solidFill>
                <a:schemeClr val="bg1"/>
              </a:solidFill>
              <a:latin typeface="Times New Roman" panose="02020603050405020304" pitchFamily="18" charset="0"/>
              <a:cs typeface="Times New Roman" panose="02020603050405020304" pitchFamily="18" charset="0"/>
            </a:endParaRPr>
          </a:p>
        </p:txBody>
      </p:sp>
      <p:sp>
        <p:nvSpPr>
          <p:cNvPr id="17" name="TextBox 16">
            <a:extLst>
              <a:ext uri="{FF2B5EF4-FFF2-40B4-BE49-F238E27FC236}">
                <a16:creationId xmlns:a16="http://schemas.microsoft.com/office/drawing/2014/main" id="{E1AED2F6-1D9A-4543-92EF-B995301DB57A}"/>
              </a:ext>
            </a:extLst>
          </p:cNvPr>
          <p:cNvSpPr txBox="1"/>
          <p:nvPr/>
        </p:nvSpPr>
        <p:spPr>
          <a:xfrm>
            <a:off x="832100" y="203200"/>
            <a:ext cx="6165600" cy="369332"/>
          </a:xfrm>
          <a:prstGeom prst="rect">
            <a:avLst/>
          </a:prstGeom>
          <a:noFill/>
        </p:spPr>
        <p:txBody>
          <a:bodyPr wrap="square" rtlCol="0">
            <a:spAutoFit/>
          </a:bodyPr>
          <a:lstStyle/>
          <a:p>
            <a:r>
              <a:rPr lang="en-ZA" dirty="0">
                <a:solidFill>
                  <a:srgbClr val="262626"/>
                </a:solidFill>
              </a:rPr>
              <a:t>PT. BPR MUARA </a:t>
            </a:r>
            <a:r>
              <a:rPr lang="en-ZA" dirty="0">
                <a:solidFill>
                  <a:srgbClr val="FF0000"/>
                </a:solidFill>
              </a:rPr>
              <a:t>SUMBER DANA</a:t>
            </a:r>
          </a:p>
        </p:txBody>
      </p:sp>
    </p:spTree>
    <p:extLst>
      <p:ext uri="{BB962C8B-B14F-4D97-AF65-F5344CB8AC3E}">
        <p14:creationId xmlns:p14="http://schemas.microsoft.com/office/powerpoint/2010/main" val="109811201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Isosceles Triangle 40">
            <a:extLst>
              <a:ext uri="{FF2B5EF4-FFF2-40B4-BE49-F238E27FC236}">
                <a16:creationId xmlns:a16="http://schemas.microsoft.com/office/drawing/2014/main" id="{FA930B82-149B-436A-895F-7E9BA315ADE6}"/>
              </a:ext>
            </a:extLst>
          </p:cNvPr>
          <p:cNvSpPr/>
          <p:nvPr/>
        </p:nvSpPr>
        <p:spPr>
          <a:xfrm rot="5400000">
            <a:off x="-199215" y="6105294"/>
            <a:ext cx="4808349" cy="4396471"/>
          </a:xfrm>
          <a:prstGeom prst="triangle">
            <a:avLst>
              <a:gd name="adj" fmla="val 100000"/>
            </a:avLst>
          </a:prstGeom>
          <a:solidFill>
            <a:schemeClr val="accent6">
              <a:lumMod val="7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42" name="Isosceles Triangle 41">
            <a:extLst>
              <a:ext uri="{FF2B5EF4-FFF2-40B4-BE49-F238E27FC236}">
                <a16:creationId xmlns:a16="http://schemas.microsoft.com/office/drawing/2014/main" id="{FA930B82-149B-436A-895F-7E9BA315ADE6}"/>
              </a:ext>
            </a:extLst>
          </p:cNvPr>
          <p:cNvSpPr/>
          <p:nvPr/>
        </p:nvSpPr>
        <p:spPr>
          <a:xfrm rot="16200000">
            <a:off x="6229255" y="9361783"/>
            <a:ext cx="1359719" cy="1301119"/>
          </a:xfrm>
          <a:prstGeom prst="triangle">
            <a:avLst>
              <a:gd name="adj" fmla="val 75"/>
            </a:avLst>
          </a:prstGeom>
          <a:solidFill>
            <a:srgbClr val="FFC000">
              <a:alpha val="3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32" name="Isosceles Triangle 31">
            <a:extLst>
              <a:ext uri="{FF2B5EF4-FFF2-40B4-BE49-F238E27FC236}">
                <a16:creationId xmlns:a16="http://schemas.microsoft.com/office/drawing/2014/main" id="{FA930B82-149B-436A-895F-7E9BA315ADE6}"/>
              </a:ext>
            </a:extLst>
          </p:cNvPr>
          <p:cNvSpPr/>
          <p:nvPr/>
        </p:nvSpPr>
        <p:spPr>
          <a:xfrm rot="10800000">
            <a:off x="6732795" y="3595"/>
            <a:ext cx="826879" cy="2302184"/>
          </a:xfrm>
          <a:prstGeom prst="triangle">
            <a:avLst>
              <a:gd name="adj" fmla="val 0"/>
            </a:avLst>
          </a:prstGeom>
          <a:solidFill>
            <a:srgbClr val="F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grpSp>
        <p:nvGrpSpPr>
          <p:cNvPr id="4" name="Group 3">
            <a:extLst>
              <a:ext uri="{FF2B5EF4-FFF2-40B4-BE49-F238E27FC236}">
                <a16:creationId xmlns:a16="http://schemas.microsoft.com/office/drawing/2014/main" id="{71AF1D76-6A7A-4056-8722-8216B9D64803}"/>
              </a:ext>
            </a:extLst>
          </p:cNvPr>
          <p:cNvGrpSpPr/>
          <p:nvPr/>
        </p:nvGrpSpPr>
        <p:grpSpPr>
          <a:xfrm>
            <a:off x="292100" y="266700"/>
            <a:ext cx="7267575" cy="540000"/>
            <a:chOff x="292100" y="266700"/>
            <a:chExt cx="7267575" cy="540000"/>
          </a:xfrm>
        </p:grpSpPr>
        <p:sp>
          <p:nvSpPr>
            <p:cNvPr id="5" name="Oval 4">
              <a:extLst>
                <a:ext uri="{FF2B5EF4-FFF2-40B4-BE49-F238E27FC236}">
                  <a16:creationId xmlns:a16="http://schemas.microsoft.com/office/drawing/2014/main" id="{E4912B01-E392-458A-AC5B-07FCBE3ED6D7}"/>
                </a:ext>
              </a:extLst>
            </p:cNvPr>
            <p:cNvSpPr/>
            <p:nvPr/>
          </p:nvSpPr>
          <p:spPr>
            <a:xfrm>
              <a:off x="292100" y="266700"/>
              <a:ext cx="540000" cy="540000"/>
            </a:xfrm>
            <a:prstGeom prst="ellipse">
              <a:avLst/>
            </a:prstGeom>
            <a:solidFill>
              <a:srgbClr val="B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1400" dirty="0" smtClean="0"/>
                <a:t>12</a:t>
              </a:r>
              <a:endParaRPr lang="en-ZA" sz="1400" dirty="0"/>
            </a:p>
          </p:txBody>
        </p:sp>
        <p:sp>
          <p:nvSpPr>
            <p:cNvPr id="6" name="Rectangle 5">
              <a:extLst>
                <a:ext uri="{FF2B5EF4-FFF2-40B4-BE49-F238E27FC236}">
                  <a16:creationId xmlns:a16="http://schemas.microsoft.com/office/drawing/2014/main" id="{EB3A21A2-E68F-465A-9110-A2CBBBC26193}"/>
                </a:ext>
              </a:extLst>
            </p:cNvPr>
            <p:cNvSpPr/>
            <p:nvPr/>
          </p:nvSpPr>
          <p:spPr>
            <a:xfrm>
              <a:off x="832100" y="513840"/>
              <a:ext cx="6727575" cy="45719"/>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grpSp>
      <p:sp>
        <p:nvSpPr>
          <p:cNvPr id="8" name="TextBox 7">
            <a:extLst>
              <a:ext uri="{FF2B5EF4-FFF2-40B4-BE49-F238E27FC236}">
                <a16:creationId xmlns:a16="http://schemas.microsoft.com/office/drawing/2014/main" id="{B44871B1-2EC9-4352-9CE9-F71050F7A5DB}"/>
              </a:ext>
            </a:extLst>
          </p:cNvPr>
          <p:cNvSpPr txBox="1"/>
          <p:nvPr/>
        </p:nvSpPr>
        <p:spPr>
          <a:xfrm>
            <a:off x="816504" y="669136"/>
            <a:ext cx="5926667" cy="646331"/>
          </a:xfrm>
          <a:prstGeom prst="rect">
            <a:avLst/>
          </a:prstGeom>
          <a:noFill/>
        </p:spPr>
        <p:txBody>
          <a:bodyPr wrap="square" rtlCol="0">
            <a:spAutoFit/>
          </a:bodyPr>
          <a:lstStyle/>
          <a:p>
            <a:pPr algn="ctr"/>
            <a:r>
              <a:rPr lang="en-ZA" sz="3600" dirty="0" err="1" smtClean="0">
                <a:solidFill>
                  <a:srgbClr val="262626"/>
                </a:solidFill>
                <a:latin typeface="Times New Roman" panose="02020603050405020304" pitchFamily="18" charset="0"/>
                <a:cs typeface="Times New Roman" panose="02020603050405020304" pitchFamily="18" charset="0"/>
              </a:rPr>
              <a:t>Produk</a:t>
            </a:r>
            <a:r>
              <a:rPr lang="en-ZA" sz="3600" dirty="0" smtClean="0">
                <a:solidFill>
                  <a:srgbClr val="262626"/>
                </a:solidFill>
                <a:latin typeface="Times New Roman" panose="02020603050405020304" pitchFamily="18" charset="0"/>
                <a:cs typeface="Times New Roman" panose="02020603050405020304" pitchFamily="18" charset="0"/>
              </a:rPr>
              <a:t> </a:t>
            </a:r>
            <a:r>
              <a:rPr lang="en-ZA" sz="2000" i="1" dirty="0" smtClean="0">
                <a:solidFill>
                  <a:srgbClr val="262626"/>
                </a:solidFill>
                <a:latin typeface="Times New Roman" panose="02020603050405020304" pitchFamily="18" charset="0"/>
                <a:cs typeface="Times New Roman" panose="02020603050405020304" pitchFamily="18" charset="0"/>
              </a:rPr>
              <a:t>[product]</a:t>
            </a:r>
            <a:endParaRPr lang="en-ZA" sz="2000" i="1" dirty="0">
              <a:solidFill>
                <a:srgbClr val="262626"/>
              </a:solidFill>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CA5E6B13-0427-4B36-8E75-3152A2B4B6C8}"/>
              </a:ext>
            </a:extLst>
          </p:cNvPr>
          <p:cNvSpPr txBox="1"/>
          <p:nvPr/>
        </p:nvSpPr>
        <p:spPr>
          <a:xfrm>
            <a:off x="146050" y="2339804"/>
            <a:ext cx="7267575" cy="2062103"/>
          </a:xfrm>
          <a:prstGeom prst="rect">
            <a:avLst/>
          </a:prstGeom>
          <a:noFill/>
        </p:spPr>
        <p:txBody>
          <a:bodyPr wrap="square" rtlCol="0">
            <a:spAutoFit/>
          </a:bodyPr>
          <a:lstStyle/>
          <a:p>
            <a:pPr marL="171450" indent="-171450" algn="just">
              <a:buFont typeface="Wingdings" panose="05000000000000000000" pitchFamily="2" charset="2"/>
              <a:buChar char="Ø"/>
            </a:pPr>
            <a:r>
              <a:rPr lang="en-ZA" sz="1600" dirty="0" err="1" smtClean="0">
                <a:latin typeface="Times New Roman" panose="02020603050405020304" pitchFamily="18" charset="0"/>
                <a:cs typeface="Times New Roman" panose="02020603050405020304" pitchFamily="18" charset="0"/>
              </a:rPr>
              <a:t>Produk</a:t>
            </a:r>
            <a:r>
              <a:rPr lang="en-ZA" sz="1600" dirty="0" smtClean="0">
                <a:latin typeface="Times New Roman" panose="02020603050405020304" pitchFamily="18" charset="0"/>
                <a:cs typeface="Times New Roman" panose="02020603050405020304" pitchFamily="18" charset="0"/>
              </a:rPr>
              <a:t> </a:t>
            </a:r>
            <a:r>
              <a:rPr lang="en-ZA" sz="1600" dirty="0" err="1" smtClean="0">
                <a:latin typeface="Times New Roman" panose="02020603050405020304" pitchFamily="18" charset="0"/>
                <a:cs typeface="Times New Roman" panose="02020603050405020304" pitchFamily="18" charset="0"/>
              </a:rPr>
              <a:t>Simpanan</a:t>
            </a:r>
            <a:endParaRPr lang="en-ZA" sz="1600" dirty="0">
              <a:latin typeface="Times New Roman" panose="02020603050405020304" pitchFamily="18" charset="0"/>
              <a:cs typeface="Times New Roman" panose="02020603050405020304" pitchFamily="18" charset="0"/>
            </a:endParaRPr>
          </a:p>
          <a:p>
            <a:pPr marL="628650" lvl="1" indent="-171450" algn="just">
              <a:buFont typeface="Arial" panose="020B0604020202020204" pitchFamily="34" charset="0"/>
              <a:buChar char="•"/>
            </a:pPr>
            <a:r>
              <a:rPr lang="en-ZA" sz="1600" dirty="0" smtClean="0">
                <a:latin typeface="Times New Roman" panose="02020603050405020304" pitchFamily="18" charset="0"/>
                <a:cs typeface="Times New Roman" panose="02020603050405020304" pitchFamily="18" charset="0"/>
              </a:rPr>
              <a:t>Tabungan		:</a:t>
            </a:r>
          </a:p>
          <a:p>
            <a:pPr marL="623888" lvl="1" algn="just"/>
            <a:r>
              <a:rPr lang="id-ID" sz="1600" dirty="0">
                <a:latin typeface="Times New Roman" panose="02020603050405020304" pitchFamily="18" charset="0"/>
                <a:cs typeface="Times New Roman" panose="02020603050405020304" pitchFamily="18" charset="0"/>
              </a:rPr>
              <a:t>Tabungan yang diperuntukkan </a:t>
            </a:r>
            <a:r>
              <a:rPr lang="id-ID" sz="1600" dirty="0" smtClean="0">
                <a:latin typeface="Times New Roman" panose="02020603050405020304" pitchFamily="18" charset="0"/>
                <a:cs typeface="Times New Roman" panose="02020603050405020304" pitchFamily="18" charset="0"/>
              </a:rPr>
              <a:t>bagi</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masyarakat</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sekitar</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dan</a:t>
            </a:r>
            <a:r>
              <a:rPr lang="id-ID" sz="1600" dirty="0" smtClean="0">
                <a:latin typeface="Times New Roman" panose="02020603050405020304" pitchFamily="18" charset="0"/>
                <a:cs typeface="Times New Roman" panose="02020603050405020304" pitchFamily="18" charset="0"/>
              </a:rPr>
              <a:t> </a:t>
            </a:r>
            <a:r>
              <a:rPr lang="id-ID" sz="1600" dirty="0">
                <a:latin typeface="Times New Roman" panose="02020603050405020304" pitchFamily="18" charset="0"/>
                <a:cs typeface="Times New Roman" panose="02020603050405020304" pitchFamily="18" charset="0"/>
              </a:rPr>
              <a:t>nasabah yang mempunyai fasilitas </a:t>
            </a:r>
            <a:r>
              <a:rPr lang="id-ID" sz="1600" dirty="0" smtClean="0">
                <a:latin typeface="Times New Roman" panose="02020603050405020304" pitchFamily="18" charset="0"/>
                <a:cs typeface="Times New Roman" panose="02020603050405020304" pitchFamily="18" charset="0"/>
              </a:rPr>
              <a:t>kredit</a:t>
            </a:r>
            <a:r>
              <a:rPr lang="en-US" sz="1600" dirty="0" smtClean="0">
                <a:latin typeface="Times New Roman" panose="02020603050405020304" pitchFamily="18" charset="0"/>
                <a:cs typeface="Times New Roman" panose="02020603050405020304" pitchFamily="18" charset="0"/>
              </a:rPr>
              <a:t>.</a:t>
            </a:r>
          </a:p>
          <a:p>
            <a:pPr marL="623888" lvl="1" indent="-174625" algn="just" defTabSz="312738">
              <a:buFont typeface="Arial" panose="020B0604020202020204" pitchFamily="34" charset="0"/>
              <a:buChar char="•"/>
            </a:pPr>
            <a:r>
              <a:rPr lang="en-ZA" sz="1600" dirty="0" err="1" smtClean="0">
                <a:latin typeface="Times New Roman" panose="02020603050405020304" pitchFamily="18" charset="0"/>
                <a:cs typeface="Times New Roman" panose="02020603050405020304" pitchFamily="18" charset="0"/>
              </a:rPr>
              <a:t>Deposito</a:t>
            </a:r>
            <a:r>
              <a:rPr lang="en-ZA" sz="1600" dirty="0">
                <a:latin typeface="Times New Roman" panose="02020603050405020304" pitchFamily="18" charset="0"/>
                <a:cs typeface="Times New Roman" panose="02020603050405020304" pitchFamily="18" charset="0"/>
              </a:rPr>
              <a:t>	</a:t>
            </a:r>
            <a:r>
              <a:rPr lang="en-ZA" sz="1600" dirty="0" smtClean="0">
                <a:latin typeface="Times New Roman" panose="02020603050405020304" pitchFamily="18" charset="0"/>
                <a:cs typeface="Times New Roman" panose="02020603050405020304" pitchFamily="18" charset="0"/>
              </a:rPr>
              <a:t>	:</a:t>
            </a:r>
            <a:endParaRPr lang="en-ZA" sz="1600" dirty="0">
              <a:latin typeface="Times New Roman" panose="02020603050405020304" pitchFamily="18" charset="0"/>
              <a:cs typeface="Times New Roman" panose="02020603050405020304" pitchFamily="18" charset="0"/>
            </a:endParaRPr>
          </a:p>
          <a:p>
            <a:pPr marL="623888" lvl="1" algn="just"/>
            <a:r>
              <a:rPr lang="id-ID" sz="1600" dirty="0" smtClean="0">
                <a:latin typeface="Times New Roman" panose="02020603050405020304" pitchFamily="18" charset="0"/>
                <a:cs typeface="Times New Roman" panose="02020603050405020304" pitchFamily="18" charset="0"/>
              </a:rPr>
              <a:t>Merupakan </a:t>
            </a:r>
            <a:r>
              <a:rPr lang="id-ID" sz="1600" dirty="0">
                <a:latin typeface="Times New Roman" panose="02020603050405020304" pitchFamily="18" charset="0"/>
                <a:cs typeface="Times New Roman" panose="02020603050405020304" pitchFamily="18" charset="0"/>
              </a:rPr>
              <a:t>produk simpanan berjangka dengan jangka waktu 1,3,6 dan 12 bulan yang perhitungan suku bunga dan manfaatnya dihitung secara </a:t>
            </a:r>
            <a:r>
              <a:rPr lang="id-ID" sz="1600" dirty="0" smtClean="0">
                <a:latin typeface="Times New Roman" panose="02020603050405020304" pitchFamily="18" charset="0"/>
                <a:cs typeface="Times New Roman" panose="02020603050405020304" pitchFamily="18" charset="0"/>
              </a:rPr>
              <a:t>bulanan.</a:t>
            </a:r>
            <a:endParaRPr lang="en-US" sz="1600" dirty="0" smtClean="0">
              <a:latin typeface="Times New Roman" panose="02020603050405020304" pitchFamily="18" charset="0"/>
              <a:cs typeface="Times New Roman" panose="02020603050405020304" pitchFamily="18" charset="0"/>
            </a:endParaRPr>
          </a:p>
          <a:p>
            <a:pPr marL="174625" lvl="1" algn="just"/>
            <a:r>
              <a:rPr lang="en-US" sz="1600" dirty="0" smtClean="0">
                <a:latin typeface="Times New Roman" panose="02020603050405020304" pitchFamily="18" charset="0"/>
                <a:cs typeface="Times New Roman" panose="02020603050405020304" pitchFamily="18" charset="0"/>
              </a:rPr>
              <a:t>Kami </a:t>
            </a:r>
            <a:r>
              <a:rPr lang="en-US" sz="1600" dirty="0" err="1">
                <a:latin typeface="Times New Roman" panose="02020603050405020304" pitchFamily="18" charset="0"/>
                <a:cs typeface="Times New Roman" panose="02020603050405020304" pitchFamily="18" charset="0"/>
              </a:rPr>
              <a:t>memberikan</a:t>
            </a:r>
            <a:r>
              <a:rPr lang="en-US" sz="1600" dirty="0">
                <a:latin typeface="Times New Roman" panose="02020603050405020304" pitchFamily="18" charset="0"/>
                <a:cs typeface="Times New Roman" panose="02020603050405020304" pitchFamily="18" charset="0"/>
              </a:rPr>
              <a:t> rate </a:t>
            </a:r>
            <a:r>
              <a:rPr lang="en-US" sz="1600" dirty="0" err="1">
                <a:latin typeface="Times New Roman" panose="02020603050405020304" pitchFamily="18" charset="0"/>
                <a:cs typeface="Times New Roman" panose="02020603050405020304" pitchFamily="18" charset="0"/>
              </a:rPr>
              <a:t>dengan</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ketentuan</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Lembaga</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Penjamin</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Simpanan</a:t>
            </a:r>
            <a:r>
              <a:rPr lang="en-US" sz="1600" dirty="0">
                <a:latin typeface="Times New Roman" panose="02020603050405020304" pitchFamily="18" charset="0"/>
                <a:cs typeface="Times New Roman" panose="02020603050405020304" pitchFamily="18" charset="0"/>
              </a:rPr>
              <a:t> (LPS</a:t>
            </a:r>
            <a:r>
              <a:rPr lang="en-US" sz="1600" dirty="0" smtClean="0">
                <a:latin typeface="Times New Roman" panose="02020603050405020304" pitchFamily="18" charset="0"/>
                <a:cs typeface="Times New Roman" panose="02020603050405020304" pitchFamily="18" charset="0"/>
              </a:rPr>
              <a:t>).</a:t>
            </a:r>
            <a:endParaRPr lang="en-ZA" sz="1600" dirty="0">
              <a:latin typeface="Times New Roman" panose="02020603050405020304" pitchFamily="18" charset="0"/>
              <a:cs typeface="Times New Roman" panose="02020603050405020304" pitchFamily="18" charset="0"/>
            </a:endParaRPr>
          </a:p>
        </p:txBody>
      </p:sp>
      <p:grpSp>
        <p:nvGrpSpPr>
          <p:cNvPr id="7" name="Group 6"/>
          <p:cNvGrpSpPr/>
          <p:nvPr/>
        </p:nvGrpSpPr>
        <p:grpSpPr>
          <a:xfrm>
            <a:off x="457201" y="7292839"/>
            <a:ext cx="6540500" cy="3131091"/>
            <a:chOff x="445028" y="5670118"/>
            <a:chExt cx="6684238" cy="4685175"/>
          </a:xfrm>
        </p:grpSpPr>
        <p:sp>
          <p:nvSpPr>
            <p:cNvPr id="2" name="Rectangle: Rounded Corners 1">
              <a:extLst>
                <a:ext uri="{FF2B5EF4-FFF2-40B4-BE49-F238E27FC236}">
                  <a16:creationId xmlns:a16="http://schemas.microsoft.com/office/drawing/2014/main" id="{9827ACE4-FB17-4E31-AE09-E2B449216362}"/>
                </a:ext>
              </a:extLst>
            </p:cNvPr>
            <p:cNvSpPr/>
            <p:nvPr/>
          </p:nvSpPr>
          <p:spPr>
            <a:xfrm>
              <a:off x="495302" y="5670118"/>
              <a:ext cx="2014220" cy="2179320"/>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7" name="Rectangle: Rounded Corners 16">
              <a:extLst>
                <a:ext uri="{FF2B5EF4-FFF2-40B4-BE49-F238E27FC236}">
                  <a16:creationId xmlns:a16="http://schemas.microsoft.com/office/drawing/2014/main" id="{52698A9A-F69A-4EBE-86A0-825B53C912E2}"/>
                </a:ext>
              </a:extLst>
            </p:cNvPr>
            <p:cNvSpPr/>
            <p:nvPr/>
          </p:nvSpPr>
          <p:spPr>
            <a:xfrm>
              <a:off x="2739391" y="5670118"/>
              <a:ext cx="2014220" cy="2179320"/>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8" name="Rectangle: Rounded Corners 17">
              <a:extLst>
                <a:ext uri="{FF2B5EF4-FFF2-40B4-BE49-F238E27FC236}">
                  <a16:creationId xmlns:a16="http://schemas.microsoft.com/office/drawing/2014/main" id="{9664BA3A-EE50-488A-B921-02BDBB369697}"/>
                </a:ext>
              </a:extLst>
            </p:cNvPr>
            <p:cNvSpPr/>
            <p:nvPr/>
          </p:nvSpPr>
          <p:spPr>
            <a:xfrm>
              <a:off x="4983480" y="5670118"/>
              <a:ext cx="2014220" cy="2179320"/>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20" name="Rectangle: Rounded Corners 19">
              <a:extLst>
                <a:ext uri="{FF2B5EF4-FFF2-40B4-BE49-F238E27FC236}">
                  <a16:creationId xmlns:a16="http://schemas.microsoft.com/office/drawing/2014/main" id="{A64922A1-D6D6-4016-8B1F-69D622B12D7A}"/>
                </a:ext>
              </a:extLst>
            </p:cNvPr>
            <p:cNvSpPr/>
            <p:nvPr/>
          </p:nvSpPr>
          <p:spPr>
            <a:xfrm>
              <a:off x="541868" y="8175973"/>
              <a:ext cx="2014220" cy="2179320"/>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21" name="Rectangle: Rounded Corners 20">
              <a:extLst>
                <a:ext uri="{FF2B5EF4-FFF2-40B4-BE49-F238E27FC236}">
                  <a16:creationId xmlns:a16="http://schemas.microsoft.com/office/drawing/2014/main" id="{D67128EF-37E3-409A-A0D5-966E64337023}"/>
                </a:ext>
              </a:extLst>
            </p:cNvPr>
            <p:cNvSpPr/>
            <p:nvPr/>
          </p:nvSpPr>
          <p:spPr>
            <a:xfrm>
              <a:off x="2785957" y="8175973"/>
              <a:ext cx="2014220" cy="2179320"/>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22" name="Rectangle: Rounded Corners 21">
              <a:extLst>
                <a:ext uri="{FF2B5EF4-FFF2-40B4-BE49-F238E27FC236}">
                  <a16:creationId xmlns:a16="http://schemas.microsoft.com/office/drawing/2014/main" id="{925AA1A3-E6A6-42B0-A208-4B766D19D97E}"/>
                </a:ext>
              </a:extLst>
            </p:cNvPr>
            <p:cNvSpPr/>
            <p:nvPr/>
          </p:nvSpPr>
          <p:spPr>
            <a:xfrm>
              <a:off x="5030046" y="8175973"/>
              <a:ext cx="2014220" cy="2179320"/>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pic>
          <p:nvPicPr>
            <p:cNvPr id="23" name="Graphic 22" descr="Presentation with bar chart">
              <a:extLst>
                <a:ext uri="{FF2B5EF4-FFF2-40B4-BE49-F238E27FC236}">
                  <a16:creationId xmlns:a16="http://schemas.microsoft.com/office/drawing/2014/main" id="{FDFCC9FC-E1B5-42A4-A90D-13E607D5E59C}"/>
                </a:ext>
              </a:extLst>
            </p:cNvPr>
            <p:cNvPicPr>
              <a:picLocks noChangeAspect="1"/>
            </p:cNvPicPr>
            <p:nvPr/>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p:blipFill>
          <p:spPr>
            <a:xfrm>
              <a:off x="5137581" y="8191878"/>
              <a:ext cx="576972" cy="576973"/>
            </a:xfrm>
            <a:prstGeom prst="rect">
              <a:avLst/>
            </a:prstGeom>
          </p:spPr>
        </p:pic>
        <p:pic>
          <p:nvPicPr>
            <p:cNvPr id="25" name="Graphic 24" descr="Database">
              <a:extLst>
                <a:ext uri="{FF2B5EF4-FFF2-40B4-BE49-F238E27FC236}">
                  <a16:creationId xmlns:a16="http://schemas.microsoft.com/office/drawing/2014/main" id="{DC2975C3-B1D9-4BE4-B516-0E6CD51722F8}"/>
                </a:ext>
              </a:extLst>
            </p:cNvPr>
            <p:cNvPicPr>
              <a:picLocks noChangeAspect="1"/>
            </p:cNvPicPr>
            <p:nvPr/>
          </p:nvPicPr>
          <p:blipFill>
            <a:blip r:embed="rId6" cstate="hqprint">
              <a:extLst>
                <a:ext uri="{28A0092B-C50C-407E-A947-70E740481C1C}">
                  <a14:useLocalDpi xmlns:a14="http://schemas.microsoft.com/office/drawing/2010/main" val="0"/>
                </a:ext>
                <a:ext uri="{96DAC541-7B7A-43D3-8B79-37D633B846F1}">
                  <asvg:svgBlip xmlns:asvg="http://schemas.microsoft.com/office/drawing/2016/SVG/main" xmlns="" r:embed="rId7"/>
                </a:ext>
              </a:extLst>
            </a:blip>
            <a:stretch>
              <a:fillRect/>
            </a:stretch>
          </p:blipFill>
          <p:spPr>
            <a:xfrm>
              <a:off x="2775882" y="8191236"/>
              <a:ext cx="540773" cy="540774"/>
            </a:xfrm>
            <a:prstGeom prst="rect">
              <a:avLst/>
            </a:prstGeom>
          </p:spPr>
        </p:pic>
        <p:pic>
          <p:nvPicPr>
            <p:cNvPr id="27" name="Graphic 26" descr="Stopwatch">
              <a:extLst>
                <a:ext uri="{FF2B5EF4-FFF2-40B4-BE49-F238E27FC236}">
                  <a16:creationId xmlns:a16="http://schemas.microsoft.com/office/drawing/2014/main" id="{1507E902-6B50-4B23-B0AF-B342317C81B1}"/>
                </a:ext>
              </a:extLst>
            </p:cNvPr>
            <p:cNvPicPr>
              <a:picLocks noChangeAspect="1"/>
            </p:cNvPicPr>
            <p:nvPr/>
          </p:nvPicPr>
          <p:blipFill>
            <a:blip r:embed="rId8" cstate="hqprint">
              <a:extLst>
                <a:ext uri="{28A0092B-C50C-407E-A947-70E740481C1C}">
                  <a14:useLocalDpi xmlns:a14="http://schemas.microsoft.com/office/drawing/2010/main" val="0"/>
                </a:ext>
                <a:ext uri="{96DAC541-7B7A-43D3-8B79-37D633B846F1}">
                  <asvg:svgBlip xmlns:asvg="http://schemas.microsoft.com/office/drawing/2016/SVG/main" xmlns="" r:embed="rId9"/>
                </a:ext>
              </a:extLst>
            </a:blip>
            <a:stretch>
              <a:fillRect/>
            </a:stretch>
          </p:blipFill>
          <p:spPr>
            <a:xfrm>
              <a:off x="498442" y="8165116"/>
              <a:ext cx="559849" cy="559849"/>
            </a:xfrm>
            <a:prstGeom prst="rect">
              <a:avLst/>
            </a:prstGeom>
          </p:spPr>
        </p:pic>
        <p:pic>
          <p:nvPicPr>
            <p:cNvPr id="29" name="Graphic 28" descr="Head with gears">
              <a:extLst>
                <a:ext uri="{FF2B5EF4-FFF2-40B4-BE49-F238E27FC236}">
                  <a16:creationId xmlns:a16="http://schemas.microsoft.com/office/drawing/2014/main" id="{E5E7A008-4A76-4715-BC16-95C0A026083E}"/>
                </a:ext>
              </a:extLst>
            </p:cNvPr>
            <p:cNvPicPr>
              <a:picLocks noChangeAspect="1"/>
            </p:cNvPicPr>
            <p:nvPr/>
          </p:nvPicPr>
          <p:blipFill>
            <a:blip r:embed="rId10" cstate="hqprint">
              <a:extLst>
                <a:ext uri="{28A0092B-C50C-407E-A947-70E740481C1C}">
                  <a14:useLocalDpi xmlns:a14="http://schemas.microsoft.com/office/drawing/2010/main" val="0"/>
                </a:ext>
                <a:ext uri="{96DAC541-7B7A-43D3-8B79-37D633B846F1}">
                  <asvg:svgBlip xmlns:asvg="http://schemas.microsoft.com/office/drawing/2016/SVG/main" xmlns="" r:embed="rId11"/>
                </a:ext>
              </a:extLst>
            </a:blip>
            <a:stretch>
              <a:fillRect/>
            </a:stretch>
          </p:blipFill>
          <p:spPr>
            <a:xfrm>
              <a:off x="475695" y="5697396"/>
              <a:ext cx="582596" cy="582596"/>
            </a:xfrm>
            <a:prstGeom prst="rect">
              <a:avLst/>
            </a:prstGeom>
          </p:spPr>
        </p:pic>
        <p:pic>
          <p:nvPicPr>
            <p:cNvPr id="31" name="Graphic 30" descr="Lightbulb">
              <a:extLst>
                <a:ext uri="{FF2B5EF4-FFF2-40B4-BE49-F238E27FC236}">
                  <a16:creationId xmlns:a16="http://schemas.microsoft.com/office/drawing/2014/main" id="{C214E074-72DD-4A0D-90E6-0BC2924DBC15}"/>
                </a:ext>
              </a:extLst>
            </p:cNvPr>
            <p:cNvPicPr>
              <a:picLocks noChangeAspect="1"/>
            </p:cNvPicPr>
            <p:nvPr/>
          </p:nvPicPr>
          <p:blipFill>
            <a:blip r:embed="rId12" cstate="hqprint">
              <a:extLst>
                <a:ext uri="{28A0092B-C50C-407E-A947-70E740481C1C}">
                  <a14:useLocalDpi xmlns:a14="http://schemas.microsoft.com/office/drawing/2010/main" val="0"/>
                </a:ext>
                <a:ext uri="{96DAC541-7B7A-43D3-8B79-37D633B846F1}">
                  <asvg:svgBlip xmlns:asvg="http://schemas.microsoft.com/office/drawing/2016/SVG/main" xmlns="" r:embed="rId13"/>
                </a:ext>
              </a:extLst>
            </a:blip>
            <a:stretch>
              <a:fillRect/>
            </a:stretch>
          </p:blipFill>
          <p:spPr>
            <a:xfrm>
              <a:off x="2785958" y="5688369"/>
              <a:ext cx="580904" cy="580904"/>
            </a:xfrm>
            <a:prstGeom prst="rect">
              <a:avLst/>
            </a:prstGeom>
          </p:spPr>
        </p:pic>
        <p:pic>
          <p:nvPicPr>
            <p:cNvPr id="33" name="Graphic 32" descr="Research">
              <a:extLst>
                <a:ext uri="{FF2B5EF4-FFF2-40B4-BE49-F238E27FC236}">
                  <a16:creationId xmlns:a16="http://schemas.microsoft.com/office/drawing/2014/main" id="{82363FEF-B2EB-4CA0-B5D2-804E66517E91}"/>
                </a:ext>
              </a:extLst>
            </p:cNvPr>
            <p:cNvPicPr>
              <a:picLocks noChangeAspect="1"/>
            </p:cNvPicPr>
            <p:nvPr/>
          </p:nvPicPr>
          <p:blipFill>
            <a:blip r:embed="rId14" cstate="hqprint">
              <a:extLst>
                <a:ext uri="{28A0092B-C50C-407E-A947-70E740481C1C}">
                  <a14:useLocalDpi xmlns:a14="http://schemas.microsoft.com/office/drawing/2010/main" val="0"/>
                </a:ext>
                <a:ext uri="{96DAC541-7B7A-43D3-8B79-37D633B846F1}">
                  <asvg:svgBlip xmlns:asvg="http://schemas.microsoft.com/office/drawing/2016/SVG/main" xmlns="" r:embed="rId15"/>
                </a:ext>
              </a:extLst>
            </a:blip>
            <a:stretch>
              <a:fillRect/>
            </a:stretch>
          </p:blipFill>
          <p:spPr>
            <a:xfrm>
              <a:off x="5066295" y="5701731"/>
              <a:ext cx="567542" cy="567543"/>
            </a:xfrm>
            <a:prstGeom prst="rect">
              <a:avLst/>
            </a:prstGeom>
          </p:spPr>
        </p:pic>
        <p:sp>
          <p:nvSpPr>
            <p:cNvPr id="35" name="TextBox 34">
              <a:extLst>
                <a:ext uri="{FF2B5EF4-FFF2-40B4-BE49-F238E27FC236}">
                  <a16:creationId xmlns:a16="http://schemas.microsoft.com/office/drawing/2014/main" id="{63DCCC74-CDBD-40A9-97E7-5DAC0D279D2C}"/>
                </a:ext>
              </a:extLst>
            </p:cNvPr>
            <p:cNvSpPr txBox="1"/>
            <p:nvPr/>
          </p:nvSpPr>
          <p:spPr>
            <a:xfrm>
              <a:off x="2734806" y="6419887"/>
              <a:ext cx="2014220" cy="932591"/>
            </a:xfrm>
            <a:prstGeom prst="rect">
              <a:avLst/>
            </a:prstGeom>
            <a:noFill/>
          </p:spPr>
          <p:txBody>
            <a:bodyPr wrap="square" rtlCol="0">
              <a:spAutoFit/>
            </a:bodyPr>
            <a:lstStyle/>
            <a:p>
              <a:pPr algn="ctr"/>
              <a:r>
                <a:rPr lang="en-ZA" sz="1050" b="1" dirty="0" smtClean="0">
                  <a:solidFill>
                    <a:schemeClr val="tx1">
                      <a:lumMod val="65000"/>
                      <a:lumOff val="35000"/>
                    </a:schemeClr>
                  </a:solidFill>
                  <a:latin typeface="Adobe Hebrew" panose="02040503050201020203" pitchFamily="18" charset="-79"/>
                  <a:cs typeface="Adobe Hebrew" panose="02040503050201020203" pitchFamily="18" charset="-79"/>
                </a:rPr>
                <a:t>KEMAMPUAN</a:t>
              </a:r>
              <a:r>
                <a:rPr lang="en-ZA" sz="1000" b="1" dirty="0" smtClean="0">
                  <a:solidFill>
                    <a:schemeClr val="tx1">
                      <a:lumMod val="65000"/>
                      <a:lumOff val="35000"/>
                    </a:schemeClr>
                  </a:solidFill>
                  <a:latin typeface="Adobe Hebrew" panose="02040503050201020203" pitchFamily="18" charset="-79"/>
                  <a:cs typeface="Adobe Hebrew" panose="02040503050201020203" pitchFamily="18" charset="-79"/>
                </a:rPr>
                <a:t> </a:t>
              </a:r>
              <a:r>
                <a:rPr lang="en-ZA" sz="800" b="1" i="1" dirty="0" smtClean="0">
                  <a:solidFill>
                    <a:schemeClr val="tx1">
                      <a:lumMod val="65000"/>
                      <a:lumOff val="35000"/>
                    </a:schemeClr>
                  </a:solidFill>
                  <a:latin typeface="Adobe Hebrew" panose="02040503050201020203" pitchFamily="18" charset="-79"/>
                  <a:cs typeface="Adobe Hebrew" panose="02040503050201020203" pitchFamily="18" charset="-79"/>
                </a:rPr>
                <a:t>[CAPACITY]</a:t>
              </a:r>
              <a:endParaRPr lang="en-ZA" sz="1000" b="1" i="1" dirty="0">
                <a:solidFill>
                  <a:schemeClr val="tx1">
                    <a:lumMod val="65000"/>
                    <a:lumOff val="35000"/>
                  </a:schemeClr>
                </a:solidFill>
                <a:latin typeface="Adobe Hebrew" panose="02040503050201020203" pitchFamily="18" charset="-79"/>
                <a:cs typeface="Adobe Hebrew" panose="02040503050201020203" pitchFamily="18" charset="-79"/>
              </a:endParaRPr>
            </a:p>
            <a:p>
              <a:pPr algn="ctr"/>
              <a:endParaRPr lang="en-ZA" sz="800" dirty="0">
                <a:latin typeface="Adobe Hebrew" panose="02040503050201020203" pitchFamily="18" charset="-79"/>
                <a:cs typeface="Adobe Hebrew" panose="02040503050201020203" pitchFamily="18" charset="-79"/>
              </a:endParaRPr>
            </a:p>
            <a:p>
              <a:pPr algn="ctr"/>
              <a:r>
                <a:rPr lang="en-ZA" sz="800" dirty="0" smtClean="0">
                  <a:latin typeface="Adobe Hebrew" panose="02040503050201020203" pitchFamily="18" charset="-79"/>
                  <a:cs typeface="Adobe Hebrew" panose="02040503050201020203" pitchFamily="18" charset="-79"/>
                </a:rPr>
                <a:t>KEAHLIAN &amp; </a:t>
              </a:r>
              <a:r>
                <a:rPr lang="en-ZA" sz="700" dirty="0" smtClean="0">
                  <a:latin typeface="Adobe Hebrew" panose="02040503050201020203" pitchFamily="18" charset="-79"/>
                  <a:cs typeface="Adobe Hebrew" panose="02040503050201020203" pitchFamily="18" charset="-79"/>
                </a:rPr>
                <a:t>KEMAMPUAN</a:t>
              </a:r>
              <a:r>
                <a:rPr lang="en-ZA" sz="800" dirty="0" smtClean="0">
                  <a:latin typeface="Adobe Hebrew" panose="02040503050201020203" pitchFamily="18" charset="-79"/>
                  <a:cs typeface="Adobe Hebrew" panose="02040503050201020203" pitchFamily="18" charset="-79"/>
                </a:rPr>
                <a:t> MANAJERIAL CALON DEBITUR</a:t>
              </a:r>
              <a:endParaRPr lang="en-ZA" sz="800" dirty="0">
                <a:latin typeface="Adobe Hebrew" panose="02040503050201020203" pitchFamily="18" charset="-79"/>
                <a:cs typeface="Adobe Hebrew" panose="02040503050201020203" pitchFamily="18" charset="-79"/>
              </a:endParaRPr>
            </a:p>
          </p:txBody>
        </p:sp>
        <p:sp>
          <p:nvSpPr>
            <p:cNvPr id="36" name="TextBox 35">
              <a:extLst>
                <a:ext uri="{FF2B5EF4-FFF2-40B4-BE49-F238E27FC236}">
                  <a16:creationId xmlns:a16="http://schemas.microsoft.com/office/drawing/2014/main" id="{BD733C41-01D2-4E92-9D6B-9D992725C27E}"/>
                </a:ext>
              </a:extLst>
            </p:cNvPr>
            <p:cNvSpPr txBox="1"/>
            <p:nvPr/>
          </p:nvSpPr>
          <p:spPr>
            <a:xfrm>
              <a:off x="5066294" y="6410577"/>
              <a:ext cx="1848591" cy="1024698"/>
            </a:xfrm>
            <a:prstGeom prst="rect">
              <a:avLst/>
            </a:prstGeom>
            <a:noFill/>
          </p:spPr>
          <p:txBody>
            <a:bodyPr wrap="square" rtlCol="0">
              <a:spAutoFit/>
            </a:bodyPr>
            <a:lstStyle/>
            <a:p>
              <a:pPr algn="ctr"/>
              <a:r>
                <a:rPr lang="en-ZA" sz="1050" b="1" dirty="0" smtClean="0">
                  <a:solidFill>
                    <a:schemeClr val="tx1">
                      <a:lumMod val="65000"/>
                      <a:lumOff val="35000"/>
                    </a:schemeClr>
                  </a:solidFill>
                  <a:latin typeface="Adobe Hebrew" panose="02040503050201020203" pitchFamily="18" charset="-79"/>
                  <a:cs typeface="Adobe Hebrew" panose="02040503050201020203" pitchFamily="18" charset="-79"/>
                </a:rPr>
                <a:t>MODAL</a:t>
              </a:r>
            </a:p>
            <a:p>
              <a:pPr algn="ctr"/>
              <a:r>
                <a:rPr lang="en-ZA" sz="700" b="1" dirty="0" smtClean="0">
                  <a:solidFill>
                    <a:schemeClr val="tx1">
                      <a:lumMod val="65000"/>
                      <a:lumOff val="35000"/>
                    </a:schemeClr>
                  </a:solidFill>
                  <a:latin typeface="Adobe Hebrew" panose="02040503050201020203" pitchFamily="18" charset="-79"/>
                  <a:cs typeface="Adobe Hebrew" panose="02040503050201020203" pitchFamily="18" charset="-79"/>
                </a:rPr>
                <a:t>[</a:t>
              </a:r>
              <a:r>
                <a:rPr lang="en-ZA" sz="700" b="1" i="1" dirty="0" smtClean="0">
                  <a:solidFill>
                    <a:schemeClr val="tx1">
                      <a:lumMod val="65000"/>
                      <a:lumOff val="35000"/>
                    </a:schemeClr>
                  </a:solidFill>
                  <a:latin typeface="Adobe Hebrew" panose="02040503050201020203" pitchFamily="18" charset="-79"/>
                  <a:cs typeface="Adobe Hebrew" panose="02040503050201020203" pitchFamily="18" charset="-79"/>
                </a:rPr>
                <a:t>CAPITAL</a:t>
              </a:r>
              <a:r>
                <a:rPr lang="en-ZA" sz="700" b="1" dirty="0" smtClean="0">
                  <a:solidFill>
                    <a:schemeClr val="tx1">
                      <a:lumMod val="65000"/>
                      <a:lumOff val="35000"/>
                    </a:schemeClr>
                  </a:solidFill>
                  <a:latin typeface="Adobe Hebrew" panose="02040503050201020203" pitchFamily="18" charset="-79"/>
                  <a:cs typeface="Adobe Hebrew" panose="02040503050201020203" pitchFamily="18" charset="-79"/>
                </a:rPr>
                <a:t>]</a:t>
              </a:r>
              <a:endParaRPr lang="en-ZA" sz="700" b="1" dirty="0">
                <a:solidFill>
                  <a:schemeClr val="tx1">
                    <a:lumMod val="65000"/>
                    <a:lumOff val="35000"/>
                  </a:schemeClr>
                </a:solidFill>
                <a:latin typeface="Adobe Hebrew" panose="02040503050201020203" pitchFamily="18" charset="-79"/>
                <a:cs typeface="Adobe Hebrew" panose="02040503050201020203" pitchFamily="18" charset="-79"/>
              </a:endParaRPr>
            </a:p>
            <a:p>
              <a:pPr algn="ctr"/>
              <a:endParaRPr lang="en-ZA" sz="700" dirty="0">
                <a:latin typeface="Adobe Hebrew" panose="02040503050201020203" pitchFamily="18" charset="-79"/>
                <a:cs typeface="Adobe Hebrew" panose="02040503050201020203" pitchFamily="18" charset="-79"/>
              </a:endParaRPr>
            </a:p>
            <a:p>
              <a:pPr algn="ctr"/>
              <a:r>
                <a:rPr lang="en-ZA" sz="700" dirty="0" smtClean="0">
                  <a:latin typeface="Adobe Hebrew" panose="02040503050201020203" pitchFamily="18" charset="-79"/>
                  <a:cs typeface="Adobe Hebrew" panose="02040503050201020203" pitchFamily="18" charset="-79"/>
                </a:rPr>
                <a:t>KEMAMPUAN PERMODALAN CALON DEBITUR</a:t>
              </a:r>
              <a:endParaRPr lang="en-ZA" sz="700" dirty="0">
                <a:latin typeface="Adobe Hebrew" panose="02040503050201020203" pitchFamily="18" charset="-79"/>
                <a:cs typeface="Adobe Hebrew" panose="02040503050201020203" pitchFamily="18" charset="-79"/>
              </a:endParaRPr>
            </a:p>
          </p:txBody>
        </p:sp>
        <p:sp>
          <p:nvSpPr>
            <p:cNvPr id="37" name="TextBox 36">
              <a:extLst>
                <a:ext uri="{FF2B5EF4-FFF2-40B4-BE49-F238E27FC236}">
                  <a16:creationId xmlns:a16="http://schemas.microsoft.com/office/drawing/2014/main" id="{E9231EBF-C621-4FCB-BECF-A4EB8BC43C10}"/>
                </a:ext>
              </a:extLst>
            </p:cNvPr>
            <p:cNvSpPr txBox="1"/>
            <p:nvPr/>
          </p:nvSpPr>
          <p:spPr>
            <a:xfrm>
              <a:off x="445028" y="8655399"/>
              <a:ext cx="2189571" cy="1381614"/>
            </a:xfrm>
            <a:prstGeom prst="rect">
              <a:avLst/>
            </a:prstGeom>
            <a:noFill/>
          </p:spPr>
          <p:txBody>
            <a:bodyPr wrap="square" rtlCol="0">
              <a:spAutoFit/>
            </a:bodyPr>
            <a:lstStyle/>
            <a:p>
              <a:pPr algn="ctr"/>
              <a:r>
                <a:rPr lang="en-ZA" sz="1200" b="1" dirty="0" smtClean="0">
                  <a:solidFill>
                    <a:schemeClr val="tx1">
                      <a:lumMod val="65000"/>
                      <a:lumOff val="35000"/>
                    </a:schemeClr>
                  </a:solidFill>
                  <a:latin typeface="Adobe Hebrew" panose="02040503050201020203" pitchFamily="18" charset="-79"/>
                  <a:cs typeface="Adobe Hebrew" panose="02040503050201020203" pitchFamily="18" charset="-79"/>
                </a:rPr>
                <a:t>KONDISI EKONOMI</a:t>
              </a:r>
              <a:endParaRPr lang="en-ZA" sz="1050" b="1" dirty="0">
                <a:solidFill>
                  <a:schemeClr val="tx1">
                    <a:lumMod val="65000"/>
                    <a:lumOff val="35000"/>
                  </a:schemeClr>
                </a:solidFill>
                <a:latin typeface="Adobe Hebrew" panose="02040503050201020203" pitchFamily="18" charset="-79"/>
                <a:cs typeface="Adobe Hebrew" panose="02040503050201020203" pitchFamily="18" charset="-79"/>
              </a:endParaRPr>
            </a:p>
            <a:p>
              <a:pPr algn="ctr"/>
              <a:r>
                <a:rPr lang="en-ZA" sz="700" b="1" dirty="0" smtClean="0">
                  <a:solidFill>
                    <a:schemeClr val="tx1">
                      <a:lumMod val="65000"/>
                      <a:lumOff val="35000"/>
                    </a:schemeClr>
                  </a:solidFill>
                  <a:latin typeface="Adobe Hebrew" panose="02040503050201020203" pitchFamily="18" charset="-79"/>
                  <a:cs typeface="Adobe Hebrew" panose="02040503050201020203" pitchFamily="18" charset="-79"/>
                </a:rPr>
                <a:t>[</a:t>
              </a:r>
              <a:r>
                <a:rPr lang="en-ZA" sz="700" b="1" i="1" dirty="0" smtClean="0">
                  <a:solidFill>
                    <a:schemeClr val="tx1">
                      <a:lumMod val="65000"/>
                      <a:lumOff val="35000"/>
                    </a:schemeClr>
                  </a:solidFill>
                  <a:latin typeface="Adobe Hebrew" panose="02040503050201020203" pitchFamily="18" charset="-79"/>
                  <a:cs typeface="Adobe Hebrew" panose="02040503050201020203" pitchFamily="18" charset="-79"/>
                </a:rPr>
                <a:t>CONDITION OF ECONOMIC</a:t>
              </a:r>
              <a:r>
                <a:rPr lang="en-ZA" sz="700" b="1" dirty="0" smtClean="0">
                  <a:solidFill>
                    <a:schemeClr val="tx1">
                      <a:lumMod val="65000"/>
                      <a:lumOff val="35000"/>
                    </a:schemeClr>
                  </a:solidFill>
                  <a:latin typeface="Adobe Hebrew" panose="02040503050201020203" pitchFamily="18" charset="-79"/>
                  <a:cs typeface="Adobe Hebrew" panose="02040503050201020203" pitchFamily="18" charset="-79"/>
                </a:rPr>
                <a:t>]</a:t>
              </a:r>
            </a:p>
            <a:p>
              <a:pPr algn="ctr"/>
              <a:endParaRPr lang="en-ZA" sz="700" b="1" dirty="0">
                <a:solidFill>
                  <a:schemeClr val="tx1">
                    <a:lumMod val="65000"/>
                    <a:lumOff val="35000"/>
                  </a:schemeClr>
                </a:solidFill>
                <a:latin typeface="Adobe Hebrew" panose="02040503050201020203" pitchFamily="18" charset="-79"/>
                <a:cs typeface="Adobe Hebrew" panose="02040503050201020203" pitchFamily="18" charset="-79"/>
              </a:endParaRPr>
            </a:p>
            <a:p>
              <a:pPr marL="228600" indent="-57150">
                <a:buFont typeface="Arial" panose="020B0604020202020204" pitchFamily="34" charset="0"/>
                <a:buChar char="•"/>
              </a:pPr>
              <a:r>
                <a:rPr lang="en-ZA" sz="700" dirty="0" smtClean="0">
                  <a:latin typeface="Adobe Hebrew" panose="02040503050201020203" pitchFamily="18" charset="-79"/>
                  <a:cs typeface="Adobe Hebrew" panose="02040503050201020203" pitchFamily="18" charset="-79"/>
                </a:rPr>
                <a:t>KEADAAN KONJUNGTUR</a:t>
              </a:r>
            </a:p>
            <a:p>
              <a:pPr marL="228600" indent="-57150">
                <a:buFont typeface="Arial" panose="020B0604020202020204" pitchFamily="34" charset="0"/>
                <a:buChar char="•"/>
              </a:pPr>
              <a:r>
                <a:rPr lang="en-ZA" sz="700" dirty="0" smtClean="0">
                  <a:latin typeface="Adobe Hebrew" panose="02040503050201020203" pitchFamily="18" charset="-79"/>
                  <a:cs typeface="Adobe Hebrew" panose="02040503050201020203" pitchFamily="18" charset="-79"/>
                </a:rPr>
                <a:t>PERATURAN PEMERINTAH</a:t>
              </a:r>
            </a:p>
            <a:p>
              <a:pPr marL="228600" indent="-57150">
                <a:buFont typeface="Arial" panose="020B0604020202020204" pitchFamily="34" charset="0"/>
                <a:buChar char="•"/>
              </a:pPr>
              <a:r>
                <a:rPr lang="en-ZA" sz="700" dirty="0" smtClean="0">
                  <a:latin typeface="Adobe Hebrew" panose="02040503050201020203" pitchFamily="18" charset="-79"/>
                  <a:cs typeface="Adobe Hebrew" panose="02040503050201020203" pitchFamily="18" charset="-79"/>
                </a:rPr>
                <a:t>SITUASI POLITIK &amp; EKONOMI DUNIA</a:t>
              </a:r>
            </a:p>
            <a:p>
              <a:pPr marL="228600" indent="-57150">
                <a:buFont typeface="Arial" panose="020B0604020202020204" pitchFamily="34" charset="0"/>
                <a:buChar char="•"/>
              </a:pPr>
              <a:r>
                <a:rPr lang="en-ZA" sz="700" dirty="0" smtClean="0">
                  <a:latin typeface="Adobe Hebrew" panose="02040503050201020203" pitchFamily="18" charset="-79"/>
                  <a:cs typeface="Adobe Hebrew" panose="02040503050201020203" pitchFamily="18" charset="-79"/>
                </a:rPr>
                <a:t>FORCE MAJOR</a:t>
              </a:r>
              <a:endParaRPr lang="en-ZA" sz="700" dirty="0">
                <a:latin typeface="Adobe Hebrew" panose="02040503050201020203" pitchFamily="18" charset="-79"/>
                <a:cs typeface="Adobe Hebrew" panose="02040503050201020203" pitchFamily="18" charset="-79"/>
              </a:endParaRPr>
            </a:p>
          </p:txBody>
        </p:sp>
        <p:sp>
          <p:nvSpPr>
            <p:cNvPr id="34" name="TextBox 33">
              <a:extLst>
                <a:ext uri="{FF2B5EF4-FFF2-40B4-BE49-F238E27FC236}">
                  <a16:creationId xmlns:a16="http://schemas.microsoft.com/office/drawing/2014/main" id="{48E91779-EFCF-4BA2-AA4C-ACA1AC5F8012}"/>
                </a:ext>
              </a:extLst>
            </p:cNvPr>
            <p:cNvSpPr txBox="1"/>
            <p:nvPr/>
          </p:nvSpPr>
          <p:spPr>
            <a:xfrm>
              <a:off x="469899" y="6419887"/>
              <a:ext cx="2039623" cy="1254966"/>
            </a:xfrm>
            <a:prstGeom prst="rect">
              <a:avLst/>
            </a:prstGeom>
            <a:noFill/>
          </p:spPr>
          <p:txBody>
            <a:bodyPr wrap="square" rtlCol="0">
              <a:spAutoFit/>
            </a:bodyPr>
            <a:lstStyle/>
            <a:p>
              <a:pPr algn="ctr"/>
              <a:r>
                <a:rPr lang="en-ZA" sz="1050" b="1" dirty="0" smtClean="0">
                  <a:solidFill>
                    <a:schemeClr val="tx1">
                      <a:lumMod val="65000"/>
                      <a:lumOff val="35000"/>
                    </a:schemeClr>
                  </a:solidFill>
                  <a:latin typeface="Adobe Hebrew" panose="02040503050201020203" pitchFamily="18" charset="-79"/>
                  <a:cs typeface="Adobe Hebrew" panose="02040503050201020203" pitchFamily="18" charset="-79"/>
                </a:rPr>
                <a:t>KARAKTER</a:t>
              </a:r>
              <a:r>
                <a:rPr lang="en-ZA" b="1" dirty="0" smtClean="0">
                  <a:solidFill>
                    <a:schemeClr val="tx1">
                      <a:lumMod val="65000"/>
                      <a:lumOff val="35000"/>
                    </a:schemeClr>
                  </a:solidFill>
                  <a:latin typeface="Adobe Hebrew" panose="02040503050201020203" pitchFamily="18" charset="-79"/>
                  <a:cs typeface="Adobe Hebrew" panose="02040503050201020203" pitchFamily="18" charset="-79"/>
                </a:rPr>
                <a:t> </a:t>
              </a:r>
              <a:r>
                <a:rPr lang="en-ZA" sz="700" b="1" dirty="0" smtClean="0">
                  <a:solidFill>
                    <a:schemeClr val="tx1">
                      <a:lumMod val="65000"/>
                      <a:lumOff val="35000"/>
                    </a:schemeClr>
                  </a:solidFill>
                  <a:latin typeface="Adobe Hebrew" panose="02040503050201020203" pitchFamily="18" charset="-79"/>
                  <a:cs typeface="Adobe Hebrew" panose="02040503050201020203" pitchFamily="18" charset="-79"/>
                </a:rPr>
                <a:t>[</a:t>
              </a:r>
              <a:r>
                <a:rPr lang="en-ZA" sz="700" b="1" i="1" dirty="0" smtClean="0">
                  <a:solidFill>
                    <a:schemeClr val="tx1">
                      <a:lumMod val="65000"/>
                      <a:lumOff val="35000"/>
                    </a:schemeClr>
                  </a:solidFill>
                  <a:latin typeface="Adobe Hebrew" panose="02040503050201020203" pitchFamily="18" charset="-79"/>
                  <a:cs typeface="Adobe Hebrew" panose="02040503050201020203" pitchFamily="18" charset="-79"/>
                </a:rPr>
                <a:t>CHARACTER</a:t>
              </a:r>
              <a:r>
                <a:rPr lang="en-ZA" sz="700" b="1" dirty="0" smtClean="0">
                  <a:solidFill>
                    <a:schemeClr val="tx1">
                      <a:lumMod val="65000"/>
                      <a:lumOff val="35000"/>
                    </a:schemeClr>
                  </a:solidFill>
                  <a:latin typeface="Adobe Hebrew" panose="02040503050201020203" pitchFamily="18" charset="-79"/>
                  <a:cs typeface="Adobe Hebrew" panose="02040503050201020203" pitchFamily="18" charset="-79"/>
                </a:rPr>
                <a:t>]</a:t>
              </a:r>
              <a:endParaRPr lang="en-ZA" sz="1600" b="1" dirty="0" smtClean="0">
                <a:solidFill>
                  <a:schemeClr val="tx1">
                    <a:lumMod val="65000"/>
                    <a:lumOff val="35000"/>
                  </a:schemeClr>
                </a:solidFill>
                <a:latin typeface="Adobe Hebrew" panose="02040503050201020203" pitchFamily="18" charset="-79"/>
                <a:cs typeface="Adobe Hebrew" panose="02040503050201020203" pitchFamily="18" charset="-79"/>
              </a:endParaRPr>
            </a:p>
            <a:p>
              <a:pPr algn="ctr"/>
              <a:endParaRPr lang="en-ZA" sz="1050" b="1" dirty="0" smtClean="0">
                <a:solidFill>
                  <a:schemeClr val="tx1">
                    <a:lumMod val="65000"/>
                    <a:lumOff val="35000"/>
                  </a:schemeClr>
                </a:solidFill>
                <a:latin typeface="Adobe Hebrew" panose="02040503050201020203" pitchFamily="18" charset="-79"/>
                <a:cs typeface="Adobe Hebrew" panose="02040503050201020203" pitchFamily="18" charset="-79"/>
              </a:endParaRPr>
            </a:p>
            <a:p>
              <a:pPr algn="ctr"/>
              <a:r>
                <a:rPr lang="en-US" sz="900" dirty="0" smtClean="0">
                  <a:latin typeface="Adobe Hebrew" panose="02040503050201020203" pitchFamily="18" charset="-79"/>
                  <a:cs typeface="Adobe Hebrew" panose="02040503050201020203" pitchFamily="18" charset="-79"/>
                </a:rPr>
                <a:t>KEJUJURAN &amp; ITIKAD BAIK CALON DEBITUR</a:t>
              </a:r>
              <a:endParaRPr lang="en-ZA" sz="500" dirty="0" smtClean="0">
                <a:latin typeface="Adobe Hebrew" panose="02040503050201020203" pitchFamily="18" charset="-79"/>
                <a:cs typeface="Adobe Hebrew" panose="02040503050201020203" pitchFamily="18" charset="-79"/>
              </a:endParaRPr>
            </a:p>
          </p:txBody>
        </p:sp>
        <p:sp>
          <p:nvSpPr>
            <p:cNvPr id="38" name="TextBox 37">
              <a:extLst>
                <a:ext uri="{FF2B5EF4-FFF2-40B4-BE49-F238E27FC236}">
                  <a16:creationId xmlns:a16="http://schemas.microsoft.com/office/drawing/2014/main" id="{A2DD4694-16A3-471D-B8C3-136A8AF3C310}"/>
                </a:ext>
              </a:extLst>
            </p:cNvPr>
            <p:cNvSpPr txBox="1"/>
            <p:nvPr/>
          </p:nvSpPr>
          <p:spPr>
            <a:xfrm>
              <a:off x="2781766" y="8868373"/>
              <a:ext cx="2027089" cy="967130"/>
            </a:xfrm>
            <a:prstGeom prst="rect">
              <a:avLst/>
            </a:prstGeom>
            <a:noFill/>
          </p:spPr>
          <p:txBody>
            <a:bodyPr wrap="square" rtlCol="0">
              <a:spAutoFit/>
            </a:bodyPr>
            <a:lstStyle/>
            <a:p>
              <a:pPr algn="ctr"/>
              <a:r>
                <a:rPr lang="en-ZA" sz="1200" b="1" dirty="0" smtClean="0">
                  <a:solidFill>
                    <a:schemeClr val="tx1">
                      <a:lumMod val="65000"/>
                      <a:lumOff val="35000"/>
                    </a:schemeClr>
                  </a:solidFill>
                </a:rPr>
                <a:t>JAMINAN</a:t>
              </a:r>
              <a:endParaRPr lang="en-ZA" sz="1050" b="1" dirty="0" smtClean="0">
                <a:solidFill>
                  <a:schemeClr val="tx1">
                    <a:lumMod val="65000"/>
                    <a:lumOff val="35000"/>
                  </a:schemeClr>
                </a:solidFill>
              </a:endParaRPr>
            </a:p>
            <a:p>
              <a:pPr algn="ctr"/>
              <a:r>
                <a:rPr lang="en-ZA" sz="800" b="1" dirty="0" smtClean="0">
                  <a:solidFill>
                    <a:schemeClr val="tx1">
                      <a:lumMod val="65000"/>
                      <a:lumOff val="35000"/>
                    </a:schemeClr>
                  </a:solidFill>
                </a:rPr>
                <a:t>[</a:t>
              </a:r>
              <a:r>
                <a:rPr lang="en-ZA" sz="800" b="1" i="1" dirty="0" smtClean="0">
                  <a:solidFill>
                    <a:schemeClr val="tx1">
                      <a:lumMod val="65000"/>
                      <a:lumOff val="35000"/>
                    </a:schemeClr>
                  </a:solidFill>
                </a:rPr>
                <a:t>COLLATERAL</a:t>
              </a:r>
              <a:r>
                <a:rPr lang="en-ZA" sz="800" b="1" dirty="0" smtClean="0">
                  <a:solidFill>
                    <a:schemeClr val="tx1">
                      <a:lumMod val="65000"/>
                      <a:lumOff val="35000"/>
                    </a:schemeClr>
                  </a:solidFill>
                </a:rPr>
                <a:t>]</a:t>
              </a:r>
              <a:endParaRPr lang="en-ZA" sz="800" b="1" dirty="0">
                <a:solidFill>
                  <a:schemeClr val="tx1">
                    <a:lumMod val="65000"/>
                    <a:lumOff val="35000"/>
                  </a:schemeClr>
                </a:solidFill>
              </a:endParaRPr>
            </a:p>
            <a:p>
              <a:pPr algn="ctr"/>
              <a:endParaRPr lang="en-ZA" sz="800" dirty="0"/>
            </a:p>
            <a:p>
              <a:pPr algn="ctr"/>
              <a:r>
                <a:rPr lang="en-ZA" sz="800" dirty="0" smtClean="0"/>
                <a:t>AGUNAN TERHADAP KREDIT</a:t>
              </a:r>
              <a:endParaRPr lang="en-ZA" sz="800" dirty="0"/>
            </a:p>
          </p:txBody>
        </p:sp>
        <p:sp>
          <p:nvSpPr>
            <p:cNvPr id="39" name="TextBox 38">
              <a:extLst>
                <a:ext uri="{FF2B5EF4-FFF2-40B4-BE49-F238E27FC236}">
                  <a16:creationId xmlns:a16="http://schemas.microsoft.com/office/drawing/2014/main" id="{7192471D-0B6C-43EC-8CA4-988478BEC417}"/>
                </a:ext>
              </a:extLst>
            </p:cNvPr>
            <p:cNvSpPr txBox="1"/>
            <p:nvPr/>
          </p:nvSpPr>
          <p:spPr>
            <a:xfrm>
              <a:off x="4991947" y="8671950"/>
              <a:ext cx="2137319" cy="1657938"/>
            </a:xfrm>
            <a:prstGeom prst="rect">
              <a:avLst/>
            </a:prstGeom>
            <a:noFill/>
          </p:spPr>
          <p:txBody>
            <a:bodyPr wrap="square" rtlCol="0">
              <a:spAutoFit/>
            </a:bodyPr>
            <a:lstStyle/>
            <a:p>
              <a:pPr algn="ctr"/>
              <a:r>
                <a:rPr lang="en-ZA" sz="1000" b="1" dirty="0" smtClean="0">
                  <a:solidFill>
                    <a:schemeClr val="tx1">
                      <a:lumMod val="65000"/>
                      <a:lumOff val="35000"/>
                    </a:schemeClr>
                  </a:solidFill>
                </a:rPr>
                <a:t>BATASAN HAMBATAN</a:t>
              </a:r>
              <a:r>
                <a:rPr lang="en-ZA" sz="1400" b="1" dirty="0" smtClean="0">
                  <a:solidFill>
                    <a:schemeClr val="tx1">
                      <a:lumMod val="65000"/>
                      <a:lumOff val="35000"/>
                    </a:schemeClr>
                  </a:solidFill>
                </a:rPr>
                <a:t> </a:t>
              </a:r>
              <a:r>
                <a:rPr lang="en-ZA" sz="1000" b="1" dirty="0" smtClean="0">
                  <a:solidFill>
                    <a:schemeClr val="tx1">
                      <a:lumMod val="65000"/>
                      <a:lumOff val="35000"/>
                    </a:schemeClr>
                  </a:solidFill>
                </a:rPr>
                <a:t>[</a:t>
              </a:r>
              <a:r>
                <a:rPr lang="en-ZA" sz="1000" b="1" i="1" dirty="0" smtClean="0">
                  <a:solidFill>
                    <a:schemeClr val="tx1">
                      <a:lumMod val="65000"/>
                      <a:lumOff val="35000"/>
                    </a:schemeClr>
                  </a:solidFill>
                </a:rPr>
                <a:t>CONSTRAINT</a:t>
              </a:r>
              <a:r>
                <a:rPr lang="en-ZA" sz="1000" b="1" dirty="0" smtClean="0">
                  <a:solidFill>
                    <a:schemeClr val="tx1">
                      <a:lumMod val="65000"/>
                      <a:lumOff val="35000"/>
                    </a:schemeClr>
                  </a:solidFill>
                </a:rPr>
                <a:t>]</a:t>
              </a:r>
              <a:endParaRPr lang="en-ZA" sz="1000" b="1" dirty="0">
                <a:solidFill>
                  <a:schemeClr val="tx1">
                    <a:lumMod val="65000"/>
                    <a:lumOff val="35000"/>
                  </a:schemeClr>
                </a:solidFill>
              </a:endParaRPr>
            </a:p>
            <a:p>
              <a:pPr algn="ctr"/>
              <a:endParaRPr lang="en-ZA" sz="1000" dirty="0"/>
            </a:p>
            <a:p>
              <a:pPr marL="285750" indent="-171450"/>
              <a:r>
                <a:rPr lang="en-ZA" sz="800" dirty="0" smtClean="0"/>
                <a:t>KENDALA :</a:t>
              </a:r>
            </a:p>
            <a:p>
              <a:pPr marL="285750" indent="-171450">
                <a:buFont typeface="Arial" panose="020B0604020202020204" pitchFamily="34" charset="0"/>
                <a:buChar char="•"/>
              </a:pPr>
              <a:r>
                <a:rPr lang="en-ZA" sz="800" dirty="0" smtClean="0"/>
                <a:t>LOKASI</a:t>
              </a:r>
            </a:p>
            <a:p>
              <a:pPr marL="285750" indent="-171450">
                <a:buFont typeface="Arial" panose="020B0604020202020204" pitchFamily="34" charset="0"/>
                <a:buChar char="•"/>
              </a:pPr>
              <a:r>
                <a:rPr lang="en-ZA" sz="800" dirty="0" smtClean="0"/>
                <a:t>PERSAINGAN</a:t>
              </a:r>
            </a:p>
            <a:p>
              <a:pPr marL="285750" indent="-171450">
                <a:buFont typeface="Arial" panose="020B0604020202020204" pitchFamily="34" charset="0"/>
                <a:buChar char="•"/>
              </a:pPr>
              <a:r>
                <a:rPr lang="en-ZA" sz="800" dirty="0" smtClean="0"/>
                <a:t>JENIS USAHA</a:t>
              </a:r>
              <a:endParaRPr lang="en-ZA" sz="800" dirty="0"/>
            </a:p>
          </p:txBody>
        </p:sp>
      </p:grpSp>
      <p:sp>
        <p:nvSpPr>
          <p:cNvPr id="40" name="TextBox 39">
            <a:extLst>
              <a:ext uri="{FF2B5EF4-FFF2-40B4-BE49-F238E27FC236}">
                <a16:creationId xmlns:a16="http://schemas.microsoft.com/office/drawing/2014/main" id="{AB6BEE45-EB64-4289-9191-F16E534A3F1D}"/>
              </a:ext>
            </a:extLst>
          </p:cNvPr>
          <p:cNvSpPr txBox="1"/>
          <p:nvPr/>
        </p:nvSpPr>
        <p:spPr>
          <a:xfrm>
            <a:off x="832100" y="203200"/>
            <a:ext cx="6165600" cy="369332"/>
          </a:xfrm>
          <a:prstGeom prst="rect">
            <a:avLst/>
          </a:prstGeom>
          <a:noFill/>
        </p:spPr>
        <p:txBody>
          <a:bodyPr wrap="square" rtlCol="0">
            <a:spAutoFit/>
          </a:bodyPr>
          <a:lstStyle/>
          <a:p>
            <a:r>
              <a:rPr lang="en-ZA" dirty="0">
                <a:solidFill>
                  <a:srgbClr val="262626"/>
                </a:solidFill>
              </a:rPr>
              <a:t>PT. BPR MUARA </a:t>
            </a:r>
            <a:r>
              <a:rPr lang="en-ZA" dirty="0">
                <a:solidFill>
                  <a:srgbClr val="FF0000"/>
                </a:solidFill>
              </a:rPr>
              <a:t>SUMBER DANA</a:t>
            </a:r>
          </a:p>
        </p:txBody>
      </p:sp>
      <p:sp>
        <p:nvSpPr>
          <p:cNvPr id="3" name="Rectangle 2"/>
          <p:cNvSpPr/>
          <p:nvPr/>
        </p:nvSpPr>
        <p:spPr>
          <a:xfrm>
            <a:off x="162652" y="4510283"/>
            <a:ext cx="7234370" cy="2554545"/>
          </a:xfrm>
          <a:prstGeom prst="rect">
            <a:avLst/>
          </a:prstGeom>
        </p:spPr>
        <p:txBody>
          <a:bodyPr wrap="square">
            <a:spAutoFit/>
          </a:bodyPr>
          <a:lstStyle/>
          <a:p>
            <a:pPr marL="171450" indent="-171450" algn="just">
              <a:buFont typeface="Wingdings" panose="05000000000000000000" pitchFamily="2" charset="2"/>
              <a:buChar char="Ø"/>
            </a:pPr>
            <a:r>
              <a:rPr lang="en-ZA" sz="1600" dirty="0" err="1" smtClean="0">
                <a:latin typeface="Times New Roman" panose="02020603050405020304" pitchFamily="18" charset="0"/>
                <a:cs typeface="Times New Roman" panose="02020603050405020304" pitchFamily="18" charset="0"/>
              </a:rPr>
              <a:t>Produk</a:t>
            </a:r>
            <a:r>
              <a:rPr lang="en-ZA" sz="1600" dirty="0" smtClean="0">
                <a:latin typeface="Times New Roman" panose="02020603050405020304" pitchFamily="18" charset="0"/>
                <a:cs typeface="Times New Roman" panose="02020603050405020304" pitchFamily="18" charset="0"/>
              </a:rPr>
              <a:t> </a:t>
            </a:r>
            <a:r>
              <a:rPr lang="en-ZA" sz="1600" dirty="0" err="1">
                <a:latin typeface="Times New Roman" panose="02020603050405020304" pitchFamily="18" charset="0"/>
                <a:cs typeface="Times New Roman" panose="02020603050405020304" pitchFamily="18" charset="0"/>
              </a:rPr>
              <a:t>Pinjaman</a:t>
            </a:r>
            <a:endParaRPr lang="en-ZA" sz="1600" dirty="0">
              <a:latin typeface="Times New Roman" panose="02020603050405020304" pitchFamily="18" charset="0"/>
              <a:cs typeface="Times New Roman" panose="02020603050405020304" pitchFamily="18" charset="0"/>
            </a:endParaRPr>
          </a:p>
          <a:p>
            <a:pPr marL="177800" lvl="1" algn="just">
              <a:buFont typeface="Arial" panose="020B0604020202020204" pitchFamily="34" charset="0"/>
              <a:buChar char="•"/>
            </a:pPr>
            <a:r>
              <a:rPr lang="en-ZA" sz="1600" dirty="0" err="1">
                <a:latin typeface="Times New Roman" panose="02020603050405020304" pitchFamily="18" charset="0"/>
                <a:cs typeface="Times New Roman" panose="02020603050405020304" pitchFamily="18" charset="0"/>
              </a:rPr>
              <a:t>Kredit</a:t>
            </a:r>
            <a:r>
              <a:rPr lang="en-ZA" sz="1600" dirty="0">
                <a:latin typeface="Times New Roman" panose="02020603050405020304" pitchFamily="18" charset="0"/>
                <a:cs typeface="Times New Roman" panose="02020603050405020304" pitchFamily="18" charset="0"/>
              </a:rPr>
              <a:t> Modal </a:t>
            </a:r>
            <a:r>
              <a:rPr lang="en-ZA" sz="1600" dirty="0" err="1">
                <a:latin typeface="Times New Roman" panose="02020603050405020304" pitchFamily="18" charset="0"/>
                <a:cs typeface="Times New Roman" panose="02020603050405020304" pitchFamily="18" charset="0"/>
              </a:rPr>
              <a:t>Kerja</a:t>
            </a:r>
            <a:endParaRPr lang="en-ZA" sz="1600" dirty="0">
              <a:latin typeface="Times New Roman" panose="02020603050405020304" pitchFamily="18" charset="0"/>
              <a:cs typeface="Times New Roman" panose="02020603050405020304" pitchFamily="18" charset="0"/>
            </a:endParaRPr>
          </a:p>
          <a:p>
            <a:pPr marL="228600" lvl="1" algn="just"/>
            <a:r>
              <a:rPr lang="en-ZA" sz="1600" dirty="0">
                <a:latin typeface="Times New Roman" panose="02020603050405020304" pitchFamily="18" charset="0"/>
                <a:cs typeface="Times New Roman" panose="02020603050405020304" pitchFamily="18" charset="0"/>
              </a:rPr>
              <a:t> </a:t>
            </a:r>
            <a:r>
              <a:rPr lang="en-ZA" sz="1600" dirty="0" err="1" smtClean="0">
                <a:latin typeface="Times New Roman" panose="02020603050405020304" pitchFamily="18" charset="0"/>
                <a:cs typeface="Times New Roman" panose="02020603050405020304" pitchFamily="18" charset="0"/>
              </a:rPr>
              <a:t>Ditujukan</a:t>
            </a:r>
            <a:r>
              <a:rPr lang="en-ZA" sz="1600" dirty="0" smtClean="0">
                <a:latin typeface="Times New Roman" panose="02020603050405020304" pitchFamily="18" charset="0"/>
                <a:cs typeface="Times New Roman" panose="02020603050405020304" pitchFamily="18" charset="0"/>
              </a:rPr>
              <a:t> </a:t>
            </a:r>
            <a:r>
              <a:rPr lang="en-ZA" sz="1600" dirty="0" err="1">
                <a:latin typeface="Times New Roman" panose="02020603050405020304" pitchFamily="18" charset="0"/>
                <a:cs typeface="Times New Roman" panose="02020603050405020304" pitchFamily="18" charset="0"/>
              </a:rPr>
              <a:t>untuk</a:t>
            </a:r>
            <a:r>
              <a:rPr lang="en-ZA" sz="1600" dirty="0">
                <a:latin typeface="Times New Roman" panose="02020603050405020304" pitchFamily="18" charset="0"/>
                <a:cs typeface="Times New Roman" panose="02020603050405020304" pitchFamily="18" charset="0"/>
              </a:rPr>
              <a:t> </a:t>
            </a:r>
            <a:r>
              <a:rPr lang="en-ZA" sz="1600" dirty="0" err="1">
                <a:latin typeface="Times New Roman" panose="02020603050405020304" pitchFamily="18" charset="0"/>
                <a:cs typeface="Times New Roman" panose="02020603050405020304" pitchFamily="18" charset="0"/>
              </a:rPr>
              <a:t>usaha</a:t>
            </a:r>
            <a:r>
              <a:rPr lang="en-ZA" sz="1600" dirty="0">
                <a:latin typeface="Times New Roman" panose="02020603050405020304" pitchFamily="18" charset="0"/>
                <a:cs typeface="Times New Roman" panose="02020603050405020304" pitchFamily="18" charset="0"/>
              </a:rPr>
              <a:t> </a:t>
            </a:r>
            <a:r>
              <a:rPr lang="en-ZA" sz="1600" dirty="0" err="1">
                <a:latin typeface="Times New Roman" panose="02020603050405020304" pitchFamily="18" charset="0"/>
                <a:cs typeface="Times New Roman" panose="02020603050405020304" pitchFamily="18" charset="0"/>
              </a:rPr>
              <a:t>mikro</a:t>
            </a:r>
            <a:r>
              <a:rPr lang="en-ZA" sz="1600" dirty="0">
                <a:latin typeface="Times New Roman" panose="02020603050405020304" pitchFamily="18" charset="0"/>
                <a:cs typeface="Times New Roman" panose="02020603050405020304" pitchFamily="18" charset="0"/>
              </a:rPr>
              <a:t>, </a:t>
            </a:r>
            <a:r>
              <a:rPr lang="en-ZA" sz="1600" dirty="0" err="1">
                <a:latin typeface="Times New Roman" panose="02020603050405020304" pitchFamily="18" charset="0"/>
                <a:cs typeface="Times New Roman" panose="02020603050405020304" pitchFamily="18" charset="0"/>
              </a:rPr>
              <a:t>kecil</a:t>
            </a:r>
            <a:r>
              <a:rPr lang="en-ZA" sz="1600" dirty="0">
                <a:latin typeface="Times New Roman" panose="02020603050405020304" pitchFamily="18" charset="0"/>
                <a:cs typeface="Times New Roman" panose="02020603050405020304" pitchFamily="18" charset="0"/>
              </a:rPr>
              <a:t> </a:t>
            </a:r>
            <a:r>
              <a:rPr lang="en-ZA" sz="1600" dirty="0" err="1">
                <a:latin typeface="Times New Roman" panose="02020603050405020304" pitchFamily="18" charset="0"/>
                <a:cs typeface="Times New Roman" panose="02020603050405020304" pitchFamily="18" charset="0"/>
              </a:rPr>
              <a:t>dan</a:t>
            </a:r>
            <a:r>
              <a:rPr lang="en-ZA" sz="1600" dirty="0">
                <a:latin typeface="Times New Roman" panose="02020603050405020304" pitchFamily="18" charset="0"/>
                <a:cs typeface="Times New Roman" panose="02020603050405020304" pitchFamily="18" charset="0"/>
              </a:rPr>
              <a:t> </a:t>
            </a:r>
            <a:r>
              <a:rPr lang="en-ZA" sz="1600" dirty="0" err="1">
                <a:latin typeface="Times New Roman" panose="02020603050405020304" pitchFamily="18" charset="0"/>
                <a:cs typeface="Times New Roman" panose="02020603050405020304" pitchFamily="18" charset="0"/>
              </a:rPr>
              <a:t>menengah</a:t>
            </a:r>
            <a:r>
              <a:rPr lang="en-ZA" sz="1600" dirty="0">
                <a:latin typeface="Times New Roman" panose="02020603050405020304" pitchFamily="18" charset="0"/>
                <a:cs typeface="Times New Roman" panose="02020603050405020304" pitchFamily="18" charset="0"/>
              </a:rPr>
              <a:t> </a:t>
            </a:r>
            <a:r>
              <a:rPr lang="en-ZA" sz="1600" dirty="0" err="1">
                <a:latin typeface="Times New Roman" panose="02020603050405020304" pitchFamily="18" charset="0"/>
                <a:cs typeface="Times New Roman" panose="02020603050405020304" pitchFamily="18" charset="0"/>
              </a:rPr>
              <a:t>dalam</a:t>
            </a:r>
            <a:r>
              <a:rPr lang="en-ZA" sz="1600" dirty="0">
                <a:latin typeface="Times New Roman" panose="02020603050405020304" pitchFamily="18" charset="0"/>
                <a:cs typeface="Times New Roman" panose="02020603050405020304" pitchFamily="18" charset="0"/>
              </a:rPr>
              <a:t> </a:t>
            </a:r>
            <a:r>
              <a:rPr lang="en-ZA" sz="1600" dirty="0" err="1">
                <a:latin typeface="Times New Roman" panose="02020603050405020304" pitchFamily="18" charset="0"/>
                <a:cs typeface="Times New Roman" panose="02020603050405020304" pitchFamily="18" charset="0"/>
              </a:rPr>
              <a:t>mengembangkan</a:t>
            </a:r>
            <a:r>
              <a:rPr lang="en-ZA" sz="1600" dirty="0">
                <a:latin typeface="Times New Roman" panose="02020603050405020304" pitchFamily="18" charset="0"/>
                <a:cs typeface="Times New Roman" panose="02020603050405020304" pitchFamily="18" charset="0"/>
              </a:rPr>
              <a:t> </a:t>
            </a:r>
            <a:r>
              <a:rPr lang="en-ZA" sz="1600" dirty="0" err="1" smtClean="0">
                <a:latin typeface="Times New Roman" panose="02020603050405020304" pitchFamily="18" charset="0"/>
                <a:cs typeface="Times New Roman" panose="02020603050405020304" pitchFamily="18" charset="0"/>
              </a:rPr>
              <a:t>usaha</a:t>
            </a:r>
            <a:r>
              <a:rPr lang="en-ZA" sz="1600" dirty="0" smtClean="0">
                <a:latin typeface="Times New Roman" panose="02020603050405020304" pitchFamily="18" charset="0"/>
                <a:cs typeface="Times New Roman" panose="02020603050405020304" pitchFamily="18" charset="0"/>
              </a:rPr>
              <a:t>.</a:t>
            </a:r>
            <a:endParaRPr lang="en-ZA" sz="1600" dirty="0">
              <a:latin typeface="Times New Roman" panose="02020603050405020304" pitchFamily="18" charset="0"/>
              <a:cs typeface="Times New Roman" panose="02020603050405020304" pitchFamily="18" charset="0"/>
            </a:endParaRPr>
          </a:p>
          <a:p>
            <a:pPr marL="177800" lvl="1" algn="just">
              <a:buFont typeface="Arial" panose="020B0604020202020204" pitchFamily="34" charset="0"/>
              <a:buChar char="•"/>
            </a:pPr>
            <a:r>
              <a:rPr lang="en-ZA" sz="1600" dirty="0" err="1" smtClean="0">
                <a:latin typeface="Times New Roman" panose="02020603050405020304" pitchFamily="18" charset="0"/>
                <a:cs typeface="Times New Roman" panose="02020603050405020304" pitchFamily="18" charset="0"/>
              </a:rPr>
              <a:t>Kredit</a:t>
            </a:r>
            <a:r>
              <a:rPr lang="en-ZA" sz="1600" dirty="0" smtClean="0">
                <a:latin typeface="Times New Roman" panose="02020603050405020304" pitchFamily="18" charset="0"/>
                <a:cs typeface="Times New Roman" panose="02020603050405020304" pitchFamily="18" charset="0"/>
              </a:rPr>
              <a:t> </a:t>
            </a:r>
            <a:r>
              <a:rPr lang="en-ZA" sz="1600" dirty="0" err="1" smtClean="0">
                <a:latin typeface="Times New Roman" panose="02020603050405020304" pitchFamily="18" charset="0"/>
                <a:cs typeface="Times New Roman" panose="02020603050405020304" pitchFamily="18" charset="0"/>
              </a:rPr>
              <a:t>Konsumtif</a:t>
            </a:r>
            <a:endParaRPr lang="en-ZA" sz="1600" dirty="0" smtClean="0">
              <a:latin typeface="Times New Roman" panose="02020603050405020304" pitchFamily="18" charset="0"/>
              <a:cs typeface="Times New Roman" panose="02020603050405020304" pitchFamily="18" charset="0"/>
            </a:endParaRPr>
          </a:p>
          <a:p>
            <a:pPr marL="228600" lvl="1" algn="just"/>
            <a:r>
              <a:rPr lang="en-ZA" sz="1600" dirty="0" smtClean="0">
                <a:latin typeface="Times New Roman" panose="02020603050405020304" pitchFamily="18" charset="0"/>
                <a:cs typeface="Times New Roman" panose="02020603050405020304" pitchFamily="18" charset="0"/>
              </a:rPr>
              <a:t> </a:t>
            </a:r>
            <a:r>
              <a:rPr lang="en-ZA" sz="1600" dirty="0" err="1" smtClean="0">
                <a:latin typeface="Times New Roman" panose="02020603050405020304" pitchFamily="18" charset="0"/>
                <a:cs typeface="Times New Roman" panose="02020603050405020304" pitchFamily="18" charset="0"/>
              </a:rPr>
              <a:t>Ditujukan</a:t>
            </a:r>
            <a:r>
              <a:rPr lang="en-ZA" sz="1600" dirty="0" smtClean="0">
                <a:latin typeface="Times New Roman" panose="02020603050405020304" pitchFamily="18" charset="0"/>
                <a:cs typeface="Times New Roman" panose="02020603050405020304" pitchFamily="18" charset="0"/>
              </a:rPr>
              <a:t> </a:t>
            </a:r>
            <a:r>
              <a:rPr lang="en-ZA" sz="1600" dirty="0" err="1">
                <a:latin typeface="Times New Roman" panose="02020603050405020304" pitchFamily="18" charset="0"/>
                <a:cs typeface="Times New Roman" panose="02020603050405020304" pitchFamily="18" charset="0"/>
              </a:rPr>
              <a:t>untuk</a:t>
            </a:r>
            <a:r>
              <a:rPr lang="en-ZA" sz="1600" dirty="0">
                <a:latin typeface="Times New Roman" panose="02020603050405020304" pitchFamily="18" charset="0"/>
                <a:cs typeface="Times New Roman" panose="02020603050405020304" pitchFamily="18" charset="0"/>
              </a:rPr>
              <a:t> </a:t>
            </a:r>
            <a:r>
              <a:rPr lang="en-ZA" sz="1600" dirty="0" err="1">
                <a:latin typeface="Times New Roman" panose="02020603050405020304" pitchFamily="18" charset="0"/>
                <a:cs typeface="Times New Roman" panose="02020603050405020304" pitchFamily="18" charset="0"/>
              </a:rPr>
              <a:t>calon</a:t>
            </a:r>
            <a:r>
              <a:rPr lang="en-ZA" sz="1600" dirty="0">
                <a:latin typeface="Times New Roman" panose="02020603050405020304" pitchFamily="18" charset="0"/>
                <a:cs typeface="Times New Roman" panose="02020603050405020304" pitchFamily="18" charset="0"/>
              </a:rPr>
              <a:t> </a:t>
            </a:r>
            <a:r>
              <a:rPr lang="en-ZA" sz="1600" dirty="0" err="1">
                <a:latin typeface="Times New Roman" panose="02020603050405020304" pitchFamily="18" charset="0"/>
                <a:cs typeface="Times New Roman" panose="02020603050405020304" pitchFamily="18" charset="0"/>
              </a:rPr>
              <a:t>nasabah</a:t>
            </a:r>
            <a:r>
              <a:rPr lang="en-ZA" sz="1600" dirty="0">
                <a:latin typeface="Times New Roman" panose="02020603050405020304" pitchFamily="18" charset="0"/>
                <a:cs typeface="Times New Roman" panose="02020603050405020304" pitchFamily="18" charset="0"/>
              </a:rPr>
              <a:t> </a:t>
            </a:r>
            <a:r>
              <a:rPr lang="en-ZA" sz="1600" dirty="0" err="1">
                <a:latin typeface="Times New Roman" panose="02020603050405020304" pitchFamily="18" charset="0"/>
                <a:cs typeface="Times New Roman" panose="02020603050405020304" pitchFamily="18" charset="0"/>
              </a:rPr>
              <a:t>berpenghasilan</a:t>
            </a:r>
            <a:r>
              <a:rPr lang="en-ZA" sz="1600" dirty="0">
                <a:latin typeface="Times New Roman" panose="02020603050405020304" pitchFamily="18" charset="0"/>
                <a:cs typeface="Times New Roman" panose="02020603050405020304" pitchFamily="18" charset="0"/>
              </a:rPr>
              <a:t> </a:t>
            </a:r>
            <a:r>
              <a:rPr lang="en-ZA" sz="1600" dirty="0" err="1">
                <a:latin typeface="Times New Roman" panose="02020603050405020304" pitchFamily="18" charset="0"/>
                <a:cs typeface="Times New Roman" panose="02020603050405020304" pitchFamily="18" charset="0"/>
              </a:rPr>
              <a:t>tetap</a:t>
            </a:r>
            <a:r>
              <a:rPr lang="en-ZA" sz="1600" dirty="0">
                <a:latin typeface="Times New Roman" panose="02020603050405020304" pitchFamily="18" charset="0"/>
                <a:cs typeface="Times New Roman" panose="02020603050405020304" pitchFamily="18" charset="0"/>
              </a:rPr>
              <a:t> [</a:t>
            </a:r>
            <a:r>
              <a:rPr lang="en-ZA" sz="1600" dirty="0" err="1">
                <a:latin typeface="Times New Roman" panose="02020603050405020304" pitchFamily="18" charset="0"/>
                <a:cs typeface="Times New Roman" panose="02020603050405020304" pitchFamily="18" charset="0"/>
              </a:rPr>
              <a:t>karyawan</a:t>
            </a:r>
            <a:r>
              <a:rPr lang="en-ZA" sz="1600" dirty="0" smtClean="0">
                <a:latin typeface="Times New Roman" panose="02020603050405020304" pitchFamily="18" charset="0"/>
                <a:cs typeface="Times New Roman" panose="02020603050405020304" pitchFamily="18" charset="0"/>
              </a:rPr>
              <a:t>].</a:t>
            </a:r>
            <a:endParaRPr lang="en-ZA" sz="1600" dirty="0" smtClean="0">
              <a:latin typeface="Times New Roman" panose="02020603050405020304" pitchFamily="18" charset="0"/>
              <a:cs typeface="Times New Roman" panose="02020603050405020304" pitchFamily="18" charset="0"/>
            </a:endParaRPr>
          </a:p>
          <a:p>
            <a:pPr marL="177800" lvl="1" algn="just">
              <a:buFont typeface="Arial" panose="020B0604020202020204" pitchFamily="34" charset="0"/>
              <a:buChar char="•"/>
            </a:pPr>
            <a:r>
              <a:rPr lang="en-ZA" sz="1600" b="1" dirty="0" err="1">
                <a:latin typeface="Times New Roman" panose="02020603050405020304" pitchFamily="18" charset="0"/>
                <a:cs typeface="Times New Roman" panose="02020603050405020304" pitchFamily="18" charset="0"/>
              </a:rPr>
              <a:t>Kredit</a:t>
            </a:r>
            <a:r>
              <a:rPr lang="en-ZA" sz="1600" b="1" dirty="0">
                <a:latin typeface="Times New Roman" panose="02020603050405020304" pitchFamily="18" charset="0"/>
                <a:cs typeface="Times New Roman" panose="02020603050405020304" pitchFamily="18" charset="0"/>
              </a:rPr>
              <a:t> Multi </a:t>
            </a:r>
            <a:r>
              <a:rPr lang="en-ZA" sz="1600" b="1" dirty="0" err="1">
                <a:latin typeface="Times New Roman" panose="02020603050405020304" pitchFamily="18" charset="0"/>
                <a:cs typeface="Times New Roman" panose="02020603050405020304" pitchFamily="18" charset="0"/>
              </a:rPr>
              <a:t>Guna</a:t>
            </a:r>
            <a:endParaRPr lang="en-ZA" sz="1600" b="1" dirty="0">
              <a:latin typeface="Times New Roman" panose="02020603050405020304" pitchFamily="18" charset="0"/>
              <a:cs typeface="Times New Roman" panose="02020603050405020304" pitchFamily="18" charset="0"/>
            </a:endParaRPr>
          </a:p>
          <a:p>
            <a:pPr marL="231775" lvl="1" algn="just"/>
            <a:r>
              <a:rPr lang="en-US" sz="1600" dirty="0" err="1">
                <a:latin typeface="Times New Roman" panose="02020603050405020304" pitchFamily="18" charset="0"/>
                <a:cs typeface="Times New Roman" panose="02020603050405020304" pitchFamily="18" charset="0"/>
              </a:rPr>
              <a:t>Ditujukan</a:t>
            </a:r>
            <a:r>
              <a:rPr lang="en-US" sz="1600" dirty="0">
                <a:latin typeface="Times New Roman" panose="02020603050405020304" pitchFamily="18" charset="0"/>
                <a:cs typeface="Times New Roman" panose="02020603050405020304" pitchFamily="18" charset="0"/>
              </a:rPr>
              <a:t> </a:t>
            </a:r>
            <a:r>
              <a:rPr lang="id-ID" sz="1600" dirty="0">
                <a:latin typeface="Times New Roman" panose="02020603050405020304" pitchFamily="18" charset="0"/>
                <a:cs typeface="Times New Roman" panose="02020603050405020304" pitchFamily="18" charset="0"/>
              </a:rPr>
              <a:t>kepada masyarakat untuk berbagai kebutuhan konsumtif dan pengembangan usaha bagi para professional</a:t>
            </a:r>
            <a:r>
              <a:rPr lang="en-US" sz="1600" dirty="0">
                <a:latin typeface="Times New Roman" panose="02020603050405020304" pitchFamily="18" charset="0"/>
                <a:cs typeface="Times New Roman" panose="02020603050405020304" pitchFamily="18" charset="0"/>
              </a:rPr>
              <a:t>.</a:t>
            </a:r>
          </a:p>
          <a:p>
            <a:pPr marL="361950" lvl="1" algn="just">
              <a:buFont typeface="Arial" panose="020B0604020202020204" pitchFamily="34" charset="0"/>
              <a:buChar char="•"/>
            </a:pPr>
            <a:endParaRPr lang="en-ZA" sz="1600" dirty="0">
              <a:latin typeface="Times New Roman" panose="02020603050405020304" pitchFamily="18" charset="0"/>
              <a:cs typeface="Times New Roman" panose="02020603050405020304" pitchFamily="18" charset="0"/>
            </a:endParaRPr>
          </a:p>
          <a:p>
            <a:pPr marL="361950" lvl="1" algn="ctr"/>
            <a:r>
              <a:rPr lang="en-ZA" sz="1600" dirty="0">
                <a:latin typeface="Times New Roman" panose="02020603050405020304" pitchFamily="18" charset="0"/>
                <a:cs typeface="Times New Roman" panose="02020603050405020304" pitchFamily="18" charset="0"/>
              </a:rPr>
              <a:t>	</a:t>
            </a:r>
            <a:r>
              <a:rPr lang="en-ZA" sz="1600" dirty="0" smtClean="0">
                <a:latin typeface="Times New Roman" panose="02020603050405020304" pitchFamily="18" charset="0"/>
                <a:cs typeface="Times New Roman" panose="02020603050405020304" pitchFamily="18" charset="0"/>
              </a:rPr>
              <a:t>Kami </a:t>
            </a:r>
            <a:r>
              <a:rPr lang="en-ZA" sz="1600" dirty="0" err="1" smtClean="0">
                <a:latin typeface="Times New Roman" panose="02020603050405020304" pitchFamily="18" charset="0"/>
                <a:cs typeface="Times New Roman" panose="02020603050405020304" pitchFamily="18" charset="0"/>
              </a:rPr>
              <a:t>menerapkan</a:t>
            </a:r>
            <a:r>
              <a:rPr lang="en-ZA" sz="1600" dirty="0" smtClean="0">
                <a:latin typeface="Times New Roman" panose="02020603050405020304" pitchFamily="18" charset="0"/>
                <a:cs typeface="Times New Roman" panose="02020603050405020304" pitchFamily="18" charset="0"/>
              </a:rPr>
              <a:t> </a:t>
            </a:r>
            <a:r>
              <a:rPr lang="en-ZA" sz="1600" dirty="0" err="1" smtClean="0">
                <a:latin typeface="Times New Roman" panose="02020603050405020304" pitchFamily="18" charset="0"/>
                <a:cs typeface="Times New Roman" panose="02020603050405020304" pitchFamily="18" charset="0"/>
              </a:rPr>
              <a:t>prinsip</a:t>
            </a:r>
            <a:r>
              <a:rPr lang="en-ZA" sz="1600" dirty="0" smtClean="0">
                <a:latin typeface="Times New Roman" panose="02020603050405020304" pitchFamily="18" charset="0"/>
                <a:cs typeface="Times New Roman" panose="02020603050405020304" pitchFamily="18" charset="0"/>
              </a:rPr>
              <a:t> </a:t>
            </a:r>
            <a:r>
              <a:rPr lang="en-ZA" sz="1600" dirty="0" err="1" smtClean="0">
                <a:latin typeface="Times New Roman" panose="02020603050405020304" pitchFamily="18" charset="0"/>
                <a:cs typeface="Times New Roman" panose="02020603050405020304" pitchFamily="18" charset="0"/>
              </a:rPr>
              <a:t>kehati-hatian</a:t>
            </a:r>
            <a:r>
              <a:rPr lang="en-ZA" sz="1600" dirty="0" smtClean="0">
                <a:latin typeface="Times New Roman" panose="02020603050405020304" pitchFamily="18" charset="0"/>
                <a:cs typeface="Times New Roman" panose="02020603050405020304" pitchFamily="18" charset="0"/>
              </a:rPr>
              <a:t> </a:t>
            </a:r>
            <a:r>
              <a:rPr lang="en-ZA" sz="1600" dirty="0" err="1" smtClean="0">
                <a:latin typeface="Times New Roman" panose="02020603050405020304" pitchFamily="18" charset="0"/>
                <a:cs typeface="Times New Roman" panose="02020603050405020304" pitchFamily="18" charset="0"/>
              </a:rPr>
              <a:t>dengan</a:t>
            </a:r>
            <a:r>
              <a:rPr lang="en-ZA" sz="1600" dirty="0" smtClean="0">
                <a:latin typeface="Times New Roman" panose="02020603050405020304" pitchFamily="18" charset="0"/>
                <a:cs typeface="Times New Roman" panose="02020603050405020304" pitchFamily="18" charset="0"/>
              </a:rPr>
              <a:t> </a:t>
            </a:r>
            <a:r>
              <a:rPr lang="en-ZA" sz="1600" dirty="0" err="1" smtClean="0">
                <a:latin typeface="Times New Roman" panose="02020603050405020304" pitchFamily="18" charset="0"/>
                <a:cs typeface="Times New Roman" panose="02020603050405020304" pitchFamily="18" charset="0"/>
              </a:rPr>
              <a:t>mengacu</a:t>
            </a:r>
            <a:r>
              <a:rPr lang="en-ZA" sz="1600" dirty="0" smtClean="0">
                <a:latin typeface="Times New Roman" panose="02020603050405020304" pitchFamily="18" charset="0"/>
                <a:cs typeface="Times New Roman" panose="02020603050405020304" pitchFamily="18" charset="0"/>
              </a:rPr>
              <a:t> </a:t>
            </a:r>
            <a:r>
              <a:rPr lang="en-ZA" sz="1600" dirty="0" err="1" smtClean="0">
                <a:latin typeface="Times New Roman" panose="02020603050405020304" pitchFamily="18" charset="0"/>
                <a:cs typeface="Times New Roman" panose="02020603050405020304" pitchFamily="18" charset="0"/>
              </a:rPr>
              <a:t>pada</a:t>
            </a:r>
            <a:r>
              <a:rPr lang="en-ZA" sz="1600" dirty="0" smtClean="0">
                <a:latin typeface="Times New Roman" panose="02020603050405020304" pitchFamily="18" charset="0"/>
                <a:cs typeface="Times New Roman" panose="02020603050405020304" pitchFamily="18" charset="0"/>
              </a:rPr>
              <a:t> </a:t>
            </a:r>
            <a:r>
              <a:rPr lang="en-ZA" sz="1600" dirty="0" err="1" smtClean="0">
                <a:latin typeface="Times New Roman" panose="02020603050405020304" pitchFamily="18" charset="0"/>
                <a:cs typeface="Times New Roman" panose="02020603050405020304" pitchFamily="18" charset="0"/>
              </a:rPr>
              <a:t>prinsip</a:t>
            </a:r>
            <a:r>
              <a:rPr lang="en-ZA" sz="1600" dirty="0" smtClean="0">
                <a:latin typeface="Times New Roman" panose="02020603050405020304" pitchFamily="18" charset="0"/>
                <a:cs typeface="Times New Roman" panose="02020603050405020304" pitchFamily="18" charset="0"/>
              </a:rPr>
              <a:t> </a:t>
            </a:r>
            <a:r>
              <a:rPr lang="en-ZA" sz="1600" dirty="0" err="1" smtClean="0">
                <a:latin typeface="Times New Roman" panose="02020603050405020304" pitchFamily="18" charset="0"/>
                <a:cs typeface="Times New Roman" panose="02020603050405020304" pitchFamily="18" charset="0"/>
              </a:rPr>
              <a:t>Pilar</a:t>
            </a:r>
            <a:r>
              <a:rPr lang="en-ZA" sz="1600" dirty="0" smtClean="0">
                <a:latin typeface="Times New Roman" panose="02020603050405020304" pitchFamily="18" charset="0"/>
                <a:cs typeface="Times New Roman" panose="02020603050405020304" pitchFamily="18" charset="0"/>
              </a:rPr>
              <a:t> 6C.</a:t>
            </a:r>
          </a:p>
        </p:txBody>
      </p:sp>
      <p:sp>
        <p:nvSpPr>
          <p:cNvPr id="9" name="Rectangle 8"/>
          <p:cNvSpPr/>
          <p:nvPr/>
        </p:nvSpPr>
        <p:spPr>
          <a:xfrm>
            <a:off x="298856" y="1296934"/>
            <a:ext cx="6950529" cy="1077218"/>
          </a:xfrm>
          <a:prstGeom prst="rect">
            <a:avLst/>
          </a:prstGeom>
        </p:spPr>
        <p:txBody>
          <a:bodyPr wrap="square">
            <a:spAutoFit/>
          </a:bodyPr>
          <a:lstStyle/>
          <a:p>
            <a:pPr algn="just"/>
            <a:r>
              <a:rPr lang="id-ID" sz="1600" dirty="0" smtClean="0">
                <a:latin typeface="Times New Roman" panose="02020603050405020304" pitchFamily="18" charset="0"/>
                <a:ea typeface="Calibri" panose="020F0502020204030204" pitchFamily="34" charset="0"/>
              </a:rPr>
              <a:t>Produk </a:t>
            </a:r>
            <a:r>
              <a:rPr lang="id-ID" sz="1600" dirty="0">
                <a:latin typeface="Times New Roman" panose="02020603050405020304" pitchFamily="18" charset="0"/>
                <a:ea typeface="Calibri" panose="020F0502020204030204" pitchFamily="34" charset="0"/>
              </a:rPr>
              <a:t>adalah segala </a:t>
            </a:r>
            <a:r>
              <a:rPr lang="id-ID" sz="1600" dirty="0" smtClean="0">
                <a:latin typeface="Times New Roman" panose="02020603050405020304" pitchFamily="18" charset="0"/>
                <a:ea typeface="Calibri" panose="020F0502020204030204" pitchFamily="34" charset="0"/>
              </a:rPr>
              <a:t>se</a:t>
            </a:r>
            <a:r>
              <a:rPr lang="en-US" sz="1600" dirty="0" smtClean="0">
                <a:latin typeface="Times New Roman" panose="02020603050405020304" pitchFamily="18" charset="0"/>
                <a:ea typeface="Calibri" panose="020F0502020204030204" pitchFamily="34" charset="0"/>
              </a:rPr>
              <a:t>s</a:t>
            </a:r>
            <a:r>
              <a:rPr lang="id-ID" sz="1600" dirty="0" smtClean="0">
                <a:latin typeface="Times New Roman" panose="02020603050405020304" pitchFamily="18" charset="0"/>
                <a:ea typeface="Calibri" panose="020F0502020204030204" pitchFamily="34" charset="0"/>
              </a:rPr>
              <a:t>uatu </a:t>
            </a:r>
            <a:r>
              <a:rPr lang="id-ID" sz="1600" dirty="0">
                <a:latin typeface="Times New Roman" panose="02020603050405020304" pitchFamily="18" charset="0"/>
                <a:ea typeface="Calibri" panose="020F0502020204030204" pitchFamily="34" charset="0"/>
              </a:rPr>
              <a:t>yang dapat ditawarkan ke </a:t>
            </a:r>
            <a:r>
              <a:rPr lang="id-ID" sz="1600" dirty="0" smtClean="0">
                <a:latin typeface="Times New Roman" panose="02020603050405020304" pitchFamily="18" charset="0"/>
                <a:ea typeface="Calibri" panose="020F0502020204030204" pitchFamily="34" charset="0"/>
              </a:rPr>
              <a:t>pasar</a:t>
            </a:r>
            <a:r>
              <a:rPr lang="en-US" sz="1600" dirty="0" smtClean="0">
                <a:latin typeface="Times New Roman" panose="02020603050405020304" pitchFamily="18" charset="0"/>
                <a:ea typeface="Calibri" panose="020F0502020204030204" pitchFamily="34" charset="0"/>
              </a:rPr>
              <a:t> </a:t>
            </a:r>
            <a:r>
              <a:rPr lang="en-US" sz="1600" dirty="0" err="1" smtClean="0">
                <a:latin typeface="Times New Roman" panose="02020603050405020304" pitchFamily="18" charset="0"/>
                <a:ea typeface="Calibri" panose="020F0502020204030204" pitchFamily="34" charset="0"/>
              </a:rPr>
              <a:t>dalam</a:t>
            </a:r>
            <a:r>
              <a:rPr lang="id-ID" sz="1600" dirty="0" smtClean="0">
                <a:latin typeface="Times New Roman" panose="02020603050405020304" pitchFamily="18" charset="0"/>
                <a:ea typeface="Calibri" panose="020F0502020204030204" pitchFamily="34" charset="0"/>
              </a:rPr>
              <a:t> objek </a:t>
            </a:r>
            <a:r>
              <a:rPr lang="id-ID" sz="1600" dirty="0">
                <a:latin typeface="Times New Roman" panose="02020603050405020304" pitchFamily="18" charset="0"/>
                <a:ea typeface="Calibri" panose="020F0502020204030204" pitchFamily="34" charset="0"/>
              </a:rPr>
              <a:t>fisik, jasa, orang, tempat, organisasi dan </a:t>
            </a:r>
            <a:r>
              <a:rPr lang="id-ID" sz="1600" dirty="0" smtClean="0">
                <a:latin typeface="Times New Roman" panose="02020603050405020304" pitchFamily="18" charset="0"/>
                <a:ea typeface="Calibri" panose="020F0502020204030204" pitchFamily="34" charset="0"/>
              </a:rPr>
              <a:t>gagasan</a:t>
            </a:r>
            <a:r>
              <a:rPr lang="en-US" sz="1600" dirty="0" smtClean="0">
                <a:latin typeface="Times New Roman" panose="02020603050405020304" pitchFamily="18" charset="0"/>
                <a:ea typeface="Calibri" panose="020F0502020204030204" pitchFamily="34" charset="0"/>
              </a:rPr>
              <a:t>, </a:t>
            </a:r>
            <a:r>
              <a:rPr lang="en-US" sz="1600" dirty="0" err="1" smtClean="0">
                <a:latin typeface="Times New Roman" panose="02020603050405020304" pitchFamily="18" charset="0"/>
                <a:ea typeface="Calibri" panose="020F0502020204030204" pitchFamily="34" charset="0"/>
              </a:rPr>
              <a:t>sebagai</a:t>
            </a:r>
            <a:r>
              <a:rPr lang="en-US" sz="1600" dirty="0" smtClean="0">
                <a:latin typeface="Times New Roman" panose="02020603050405020304" pitchFamily="18" charset="0"/>
                <a:ea typeface="Calibri" panose="020F0502020204030204" pitchFamily="34" charset="0"/>
              </a:rPr>
              <a:t> </a:t>
            </a:r>
            <a:r>
              <a:rPr lang="en-US" sz="1600" dirty="0" err="1" smtClean="0">
                <a:latin typeface="Times New Roman" panose="02020603050405020304" pitchFamily="18" charset="0"/>
                <a:ea typeface="Calibri" panose="020F0502020204030204" pitchFamily="34" charset="0"/>
              </a:rPr>
              <a:t>perusahaan</a:t>
            </a:r>
            <a:r>
              <a:rPr lang="en-US" sz="1600" dirty="0" smtClean="0">
                <a:latin typeface="Times New Roman" panose="02020603050405020304" pitchFamily="18" charset="0"/>
                <a:ea typeface="Calibri" panose="020F0502020204030204" pitchFamily="34" charset="0"/>
              </a:rPr>
              <a:t> </a:t>
            </a:r>
            <a:r>
              <a:rPr lang="en-US" sz="1600" dirty="0" err="1" smtClean="0">
                <a:latin typeface="Times New Roman" panose="02020603050405020304" pitchFamily="18" charset="0"/>
                <a:ea typeface="Calibri" panose="020F0502020204030204" pitchFamily="34" charset="0"/>
              </a:rPr>
              <a:t>intermediasi</a:t>
            </a:r>
            <a:r>
              <a:rPr lang="en-US" sz="1600" dirty="0" smtClean="0">
                <a:latin typeface="Times New Roman" panose="02020603050405020304" pitchFamily="18" charset="0"/>
                <a:ea typeface="Calibri" panose="020F0502020204030204" pitchFamily="34" charset="0"/>
              </a:rPr>
              <a:t> </a:t>
            </a:r>
            <a:r>
              <a:rPr lang="en-US" sz="1600" dirty="0" err="1" smtClean="0">
                <a:latin typeface="Times New Roman" panose="02020603050405020304" pitchFamily="18" charset="0"/>
                <a:ea typeface="Calibri" panose="020F0502020204030204" pitchFamily="34" charset="0"/>
              </a:rPr>
              <a:t>maka</a:t>
            </a:r>
            <a:r>
              <a:rPr lang="en-US" sz="1600" dirty="0">
                <a:latin typeface="Times New Roman" panose="02020603050405020304" pitchFamily="18" charset="0"/>
                <a:ea typeface="Calibri" panose="020F0502020204030204" pitchFamily="34" charset="0"/>
              </a:rPr>
              <a:t> </a:t>
            </a:r>
            <a:r>
              <a:rPr lang="en-US" sz="1600" dirty="0" smtClean="0">
                <a:latin typeface="Times New Roman" panose="02020603050405020304" pitchFamily="18" charset="0"/>
                <a:ea typeface="Calibri" panose="020F0502020204030204" pitchFamily="34" charset="0"/>
              </a:rPr>
              <a:t>kami </a:t>
            </a:r>
            <a:r>
              <a:rPr lang="en-US" sz="1600" dirty="0" err="1" smtClean="0">
                <a:latin typeface="Times New Roman" panose="02020603050405020304" pitchFamily="18" charset="0"/>
                <a:ea typeface="Calibri" panose="020F0502020204030204" pitchFamily="34" charset="0"/>
              </a:rPr>
              <a:t>memberikan</a:t>
            </a:r>
            <a:r>
              <a:rPr lang="en-US" sz="1600" dirty="0" smtClean="0">
                <a:latin typeface="Times New Roman" panose="02020603050405020304" pitchFamily="18" charset="0"/>
                <a:ea typeface="Calibri" panose="020F0502020204030204" pitchFamily="34" charset="0"/>
              </a:rPr>
              <a:t> </a:t>
            </a:r>
            <a:r>
              <a:rPr lang="en-US" sz="1600" dirty="0" err="1" smtClean="0">
                <a:latin typeface="Times New Roman" panose="02020603050405020304" pitchFamily="18" charset="0"/>
                <a:ea typeface="Calibri" panose="020F0502020204030204" pitchFamily="34" charset="0"/>
              </a:rPr>
              <a:t>produk</a:t>
            </a:r>
            <a:r>
              <a:rPr lang="en-US" sz="1600" dirty="0" smtClean="0">
                <a:latin typeface="Times New Roman" panose="02020603050405020304" pitchFamily="18" charset="0"/>
                <a:ea typeface="Calibri" panose="020F0502020204030204" pitchFamily="34" charset="0"/>
              </a:rPr>
              <a:t> yang </a:t>
            </a:r>
            <a:r>
              <a:rPr lang="en-US" sz="1600" dirty="0" err="1" smtClean="0">
                <a:latin typeface="Times New Roman" panose="02020603050405020304" pitchFamily="18" charset="0"/>
                <a:ea typeface="Calibri" panose="020F0502020204030204" pitchFamily="34" charset="0"/>
              </a:rPr>
              <a:t>Inovatif</a:t>
            </a:r>
            <a:r>
              <a:rPr lang="en-US" sz="1600" dirty="0" smtClean="0">
                <a:latin typeface="Times New Roman" panose="02020603050405020304" pitchFamily="18" charset="0"/>
                <a:ea typeface="Calibri" panose="020F0502020204030204" pitchFamily="34" charset="0"/>
              </a:rPr>
              <a:t> (</a:t>
            </a:r>
            <a:r>
              <a:rPr lang="en-US" sz="1600" dirty="0" err="1" smtClean="0">
                <a:latin typeface="Times New Roman" panose="02020603050405020304" pitchFamily="18" charset="0"/>
                <a:ea typeface="Calibri" panose="020F0502020204030204" pitchFamily="34" charset="0"/>
              </a:rPr>
              <a:t>Pelayanan</a:t>
            </a:r>
            <a:r>
              <a:rPr lang="en-US" sz="1600" dirty="0" smtClean="0">
                <a:latin typeface="Times New Roman" panose="02020603050405020304" pitchFamily="18" charset="0"/>
                <a:ea typeface="Calibri" panose="020F0502020204030204" pitchFamily="34" charset="0"/>
              </a:rPr>
              <a:t> &amp; Rate yang </a:t>
            </a:r>
            <a:r>
              <a:rPr lang="en-US" sz="1600" dirty="0" err="1" smtClean="0">
                <a:latin typeface="Times New Roman" panose="02020603050405020304" pitchFamily="18" charset="0"/>
                <a:ea typeface="Calibri" panose="020F0502020204030204" pitchFamily="34" charset="0"/>
              </a:rPr>
              <a:t>bersaing</a:t>
            </a:r>
            <a:r>
              <a:rPr lang="en-US" sz="1600" dirty="0" smtClean="0">
                <a:latin typeface="Times New Roman" panose="02020603050405020304" pitchFamily="18" charset="0"/>
                <a:ea typeface="Calibri" panose="020F0502020204030204" pitchFamily="34" charset="0"/>
              </a:rPr>
              <a:t>).  </a:t>
            </a:r>
            <a:r>
              <a:rPr lang="en-US" sz="1600" dirty="0" err="1" smtClean="0">
                <a:latin typeface="Times New Roman" panose="02020603050405020304" pitchFamily="18" charset="0"/>
                <a:ea typeface="Calibri" panose="020F0502020204030204" pitchFamily="34" charset="0"/>
              </a:rPr>
              <a:t>Berikut</a:t>
            </a:r>
            <a:r>
              <a:rPr lang="en-US" sz="1600" dirty="0" smtClean="0">
                <a:latin typeface="Times New Roman" panose="02020603050405020304" pitchFamily="18" charset="0"/>
                <a:ea typeface="Calibri" panose="020F0502020204030204" pitchFamily="34" charset="0"/>
              </a:rPr>
              <a:t> </a:t>
            </a:r>
            <a:r>
              <a:rPr lang="en-US" sz="1600" dirty="0" err="1" smtClean="0">
                <a:latin typeface="Times New Roman" panose="02020603050405020304" pitchFamily="18" charset="0"/>
                <a:ea typeface="Calibri" panose="020F0502020204030204" pitchFamily="34" charset="0"/>
              </a:rPr>
              <a:t>adalah</a:t>
            </a:r>
            <a:r>
              <a:rPr lang="en-US" sz="1600" dirty="0" smtClean="0">
                <a:latin typeface="Times New Roman" panose="02020603050405020304" pitchFamily="18" charset="0"/>
                <a:ea typeface="Calibri" panose="020F0502020204030204" pitchFamily="34" charset="0"/>
              </a:rPr>
              <a:t> </a:t>
            </a:r>
            <a:r>
              <a:rPr lang="en-US" sz="1600" dirty="0" err="1" smtClean="0">
                <a:latin typeface="Times New Roman" panose="02020603050405020304" pitchFamily="18" charset="0"/>
                <a:ea typeface="Calibri" panose="020F0502020204030204" pitchFamily="34" charset="0"/>
              </a:rPr>
              <a:t>produk</a:t>
            </a:r>
            <a:r>
              <a:rPr lang="en-US" sz="1600" dirty="0" smtClean="0">
                <a:latin typeface="Times New Roman" panose="02020603050405020304" pitchFamily="18" charset="0"/>
                <a:ea typeface="Calibri" panose="020F0502020204030204" pitchFamily="34" charset="0"/>
              </a:rPr>
              <a:t> kami :</a:t>
            </a:r>
            <a:endParaRPr lang="id-ID" sz="1600" dirty="0"/>
          </a:p>
        </p:txBody>
      </p:sp>
    </p:spTree>
    <p:extLst>
      <p:ext uri="{BB962C8B-B14F-4D97-AF65-F5344CB8AC3E}">
        <p14:creationId xmlns:p14="http://schemas.microsoft.com/office/powerpoint/2010/main" val="414270528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31CE57E-9885-4EEE-A0AD-E2B6ABA9DBAC}"/>
              </a:ext>
            </a:extLst>
          </p:cNvPr>
          <p:cNvGrpSpPr/>
          <p:nvPr/>
        </p:nvGrpSpPr>
        <p:grpSpPr>
          <a:xfrm>
            <a:off x="292100" y="266700"/>
            <a:ext cx="7267575" cy="540000"/>
            <a:chOff x="292100" y="266700"/>
            <a:chExt cx="7267575" cy="540000"/>
          </a:xfrm>
        </p:grpSpPr>
        <p:sp>
          <p:nvSpPr>
            <p:cNvPr id="5" name="Oval 4">
              <a:extLst>
                <a:ext uri="{FF2B5EF4-FFF2-40B4-BE49-F238E27FC236}">
                  <a16:creationId xmlns:a16="http://schemas.microsoft.com/office/drawing/2014/main" id="{764D5A8C-6369-4887-BE51-9BFD0E714588}"/>
                </a:ext>
              </a:extLst>
            </p:cNvPr>
            <p:cNvSpPr/>
            <p:nvPr/>
          </p:nvSpPr>
          <p:spPr>
            <a:xfrm>
              <a:off x="292100" y="266700"/>
              <a:ext cx="540000" cy="540000"/>
            </a:xfrm>
            <a:prstGeom prst="ellipse">
              <a:avLst/>
            </a:prstGeom>
            <a:solidFill>
              <a:srgbClr val="B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1400" dirty="0" smtClean="0"/>
                <a:t>13</a:t>
              </a:r>
              <a:endParaRPr lang="en-ZA" sz="1400" dirty="0"/>
            </a:p>
          </p:txBody>
        </p:sp>
        <p:sp>
          <p:nvSpPr>
            <p:cNvPr id="6" name="Rectangle 5">
              <a:extLst>
                <a:ext uri="{FF2B5EF4-FFF2-40B4-BE49-F238E27FC236}">
                  <a16:creationId xmlns:a16="http://schemas.microsoft.com/office/drawing/2014/main" id="{E5712C23-EBFB-4EE6-8ED6-3B676F07DEDD}"/>
                </a:ext>
              </a:extLst>
            </p:cNvPr>
            <p:cNvSpPr/>
            <p:nvPr/>
          </p:nvSpPr>
          <p:spPr>
            <a:xfrm>
              <a:off x="832100" y="513840"/>
              <a:ext cx="6727575" cy="45719"/>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grpSp>
      <p:sp>
        <p:nvSpPr>
          <p:cNvPr id="62" name="Right Triangle 61">
            <a:extLst>
              <a:ext uri="{FF2B5EF4-FFF2-40B4-BE49-F238E27FC236}">
                <a16:creationId xmlns:a16="http://schemas.microsoft.com/office/drawing/2014/main" id="{86782C2B-2A98-4D49-A9B5-C2C02E100FD7}"/>
              </a:ext>
            </a:extLst>
          </p:cNvPr>
          <p:cNvSpPr/>
          <p:nvPr/>
        </p:nvSpPr>
        <p:spPr>
          <a:xfrm flipH="1">
            <a:off x="1527326" y="8225465"/>
            <a:ext cx="6035040" cy="2471704"/>
          </a:xfrm>
          <a:prstGeom prst="rtTriangle">
            <a:avLst/>
          </a:prstGeom>
          <a:solidFill>
            <a:srgbClr val="B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cxnSp>
        <p:nvCxnSpPr>
          <p:cNvPr id="64" name="Straight Connector 63">
            <a:extLst>
              <a:ext uri="{FF2B5EF4-FFF2-40B4-BE49-F238E27FC236}">
                <a16:creationId xmlns:a16="http://schemas.microsoft.com/office/drawing/2014/main" id="{8EABAEB6-9F0C-4F95-90C1-2DD228BDE61F}"/>
              </a:ext>
            </a:extLst>
          </p:cNvPr>
          <p:cNvCxnSpPr/>
          <p:nvPr/>
        </p:nvCxnSpPr>
        <p:spPr>
          <a:xfrm flipV="1">
            <a:off x="444735" y="2504732"/>
            <a:ext cx="2982477" cy="3599"/>
          </a:xfrm>
          <a:prstGeom prst="line">
            <a:avLst/>
          </a:prstGeom>
          <a:ln w="19050">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6E06FBE7-9060-4C36-B158-B25D7E259CA6}"/>
              </a:ext>
            </a:extLst>
          </p:cNvPr>
          <p:cNvCxnSpPr/>
          <p:nvPr/>
        </p:nvCxnSpPr>
        <p:spPr>
          <a:xfrm flipV="1">
            <a:off x="439160" y="3156711"/>
            <a:ext cx="2993628" cy="6445"/>
          </a:xfrm>
          <a:prstGeom prst="line">
            <a:avLst/>
          </a:prstGeom>
          <a:ln w="19050">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4B92AB70-CF66-4959-885D-AFF86E3D942E}"/>
              </a:ext>
            </a:extLst>
          </p:cNvPr>
          <p:cNvSpPr txBox="1"/>
          <p:nvPr/>
        </p:nvSpPr>
        <p:spPr>
          <a:xfrm>
            <a:off x="503237" y="5650706"/>
            <a:ext cx="3048000" cy="3323987"/>
          </a:xfrm>
          <a:prstGeom prst="rect">
            <a:avLst/>
          </a:prstGeom>
          <a:noFill/>
        </p:spPr>
        <p:txBody>
          <a:bodyPr wrap="square" rtlCol="0">
            <a:spAutoFit/>
          </a:bodyPr>
          <a:lstStyle/>
          <a:p>
            <a:pPr algn="just"/>
            <a:r>
              <a:rPr lang="id-ID" sz="1400" dirty="0">
                <a:latin typeface="Times New Roman" panose="02020603050405020304" pitchFamily="18" charset="0"/>
                <a:cs typeface="Times New Roman" panose="02020603050405020304" pitchFamily="18" charset="0"/>
              </a:rPr>
              <a:t>Fokus usaha kami </a:t>
            </a:r>
            <a:r>
              <a:rPr lang="en-US" sz="1400" dirty="0" smtClean="0">
                <a:latin typeface="Times New Roman" panose="02020603050405020304" pitchFamily="18" charset="0"/>
                <a:cs typeface="Times New Roman" panose="02020603050405020304" pitchFamily="18" charset="0"/>
              </a:rPr>
              <a:t>yang </a:t>
            </a:r>
            <a:r>
              <a:rPr lang="id-ID" sz="1400" dirty="0" smtClean="0">
                <a:latin typeface="Times New Roman" panose="02020603050405020304" pitchFamily="18" charset="0"/>
                <a:cs typeface="Times New Roman" panose="02020603050405020304" pitchFamily="18" charset="0"/>
              </a:rPr>
              <a:t>ditujukan </a:t>
            </a:r>
            <a:r>
              <a:rPr lang="id-ID" sz="1400" dirty="0">
                <a:latin typeface="Times New Roman" panose="02020603050405020304" pitchFamily="18" charset="0"/>
                <a:cs typeface="Times New Roman" panose="02020603050405020304" pitchFamily="18" charset="0"/>
              </a:rPr>
              <a:t>untuk usaha mikro, kecil dan menengah sesuai dengan visi dan misi kami untuk mengembangkan sektor keuangan </a:t>
            </a:r>
            <a:r>
              <a:rPr lang="en-US" sz="1400" dirty="0" err="1" smtClean="0">
                <a:latin typeface="Times New Roman" panose="02020603050405020304" pitchFamily="18" charset="0"/>
                <a:cs typeface="Times New Roman" panose="02020603050405020304" pitchFamily="18" charset="0"/>
              </a:rPr>
              <a:t>usaha</a:t>
            </a:r>
            <a:r>
              <a:rPr lang="en-US" sz="1400" dirty="0" smtClean="0">
                <a:latin typeface="Times New Roman" panose="02020603050405020304" pitchFamily="18" charset="0"/>
                <a:cs typeface="Times New Roman" panose="02020603050405020304" pitchFamily="18" charset="0"/>
              </a:rPr>
              <a:t> </a:t>
            </a:r>
            <a:r>
              <a:rPr lang="id-ID" sz="1400" dirty="0" smtClean="0">
                <a:latin typeface="Times New Roman" panose="02020603050405020304" pitchFamily="18" charset="0"/>
                <a:cs typeface="Times New Roman" panose="02020603050405020304" pitchFamily="18" charset="0"/>
              </a:rPr>
              <a:t>mikro</a:t>
            </a:r>
            <a:r>
              <a:rPr lang="id-ID" sz="1400" dirty="0">
                <a:latin typeface="Times New Roman" panose="02020603050405020304" pitchFamily="18" charset="0"/>
                <a:cs typeface="Times New Roman" panose="02020603050405020304" pitchFamily="18" charset="0"/>
              </a:rPr>
              <a:t>, </a:t>
            </a:r>
            <a:r>
              <a:rPr lang="en-US" sz="1400" dirty="0" err="1" smtClean="0">
                <a:latin typeface="Times New Roman" panose="02020603050405020304" pitchFamily="18" charset="0"/>
                <a:cs typeface="Times New Roman" panose="02020603050405020304" pitchFamily="18" charset="0"/>
              </a:rPr>
              <a:t>kecil</a:t>
            </a:r>
            <a:r>
              <a:rPr lang="en-US" sz="1400" dirty="0" smtClean="0">
                <a:latin typeface="Times New Roman" panose="02020603050405020304" pitchFamily="18" charset="0"/>
                <a:cs typeface="Times New Roman" panose="02020603050405020304" pitchFamily="18" charset="0"/>
              </a:rPr>
              <a:t> </a:t>
            </a:r>
            <a:r>
              <a:rPr lang="en-US" sz="1400" dirty="0" err="1" smtClean="0">
                <a:latin typeface="Times New Roman" panose="02020603050405020304" pitchFamily="18" charset="0"/>
                <a:cs typeface="Times New Roman" panose="02020603050405020304" pitchFamily="18" charset="0"/>
              </a:rPr>
              <a:t>dan</a:t>
            </a:r>
            <a:r>
              <a:rPr lang="en-US" sz="1400" dirty="0" smtClean="0">
                <a:latin typeface="Times New Roman" panose="02020603050405020304" pitchFamily="18" charset="0"/>
                <a:cs typeface="Times New Roman" panose="02020603050405020304" pitchFamily="18" charset="0"/>
              </a:rPr>
              <a:t> </a:t>
            </a:r>
            <a:r>
              <a:rPr lang="en-US" sz="1400" dirty="0" err="1" smtClean="0">
                <a:latin typeface="Times New Roman" panose="02020603050405020304" pitchFamily="18" charset="0"/>
                <a:cs typeface="Times New Roman" panose="02020603050405020304" pitchFamily="18" charset="0"/>
              </a:rPr>
              <a:t>menengah</a:t>
            </a:r>
            <a:r>
              <a:rPr lang="en-US" sz="1400" dirty="0" smtClean="0">
                <a:latin typeface="Times New Roman" panose="02020603050405020304" pitchFamily="18" charset="0"/>
                <a:cs typeface="Times New Roman" panose="02020603050405020304" pitchFamily="18" charset="0"/>
              </a:rPr>
              <a:t> </a:t>
            </a:r>
            <a:r>
              <a:rPr lang="id-ID" sz="1400" dirty="0" smtClean="0">
                <a:latin typeface="Times New Roman" panose="02020603050405020304" pitchFamily="18" charset="0"/>
                <a:cs typeface="Times New Roman" panose="02020603050405020304" pitchFamily="18" charset="0"/>
              </a:rPr>
              <a:t>baik </a:t>
            </a:r>
            <a:r>
              <a:rPr lang="id-ID" sz="1400" dirty="0">
                <a:latin typeface="Times New Roman" panose="02020603050405020304" pitchFamily="18" charset="0"/>
                <a:cs typeface="Times New Roman" panose="02020603050405020304" pitchFamily="18" charset="0"/>
              </a:rPr>
              <a:t>dari sisi penghimpunan dana maupun penyaluran dana. Tidak menutup kemungkinan bagi kami juga untuk masuk ke sektor korporasi. </a:t>
            </a:r>
          </a:p>
          <a:p>
            <a:pPr algn="just"/>
            <a:r>
              <a:rPr lang="id-ID" sz="1400" dirty="0">
                <a:latin typeface="Times New Roman" panose="02020603050405020304" pitchFamily="18" charset="0"/>
                <a:cs typeface="Times New Roman" panose="02020603050405020304" pitchFamily="18" charset="0"/>
              </a:rPr>
              <a:t>Pengembangan usaha </a:t>
            </a:r>
            <a:r>
              <a:rPr lang="id-ID" sz="1400" dirty="0" smtClean="0">
                <a:latin typeface="Times New Roman" panose="02020603050405020304" pitchFamily="18" charset="0"/>
                <a:cs typeface="Times New Roman" panose="02020603050405020304" pitchFamily="18" charset="0"/>
              </a:rPr>
              <a:t>BPR</a:t>
            </a:r>
            <a:r>
              <a:rPr lang="en-US" sz="1400" dirty="0" smtClean="0">
                <a:latin typeface="Times New Roman" panose="02020603050405020304" pitchFamily="18" charset="0"/>
                <a:cs typeface="Times New Roman" panose="02020603050405020304" pitchFamily="18" charset="0"/>
              </a:rPr>
              <a:t>,</a:t>
            </a:r>
            <a:r>
              <a:rPr lang="id-ID" sz="1400" dirty="0" smtClean="0">
                <a:latin typeface="Times New Roman" panose="02020603050405020304" pitchFamily="18" charset="0"/>
                <a:cs typeface="Times New Roman" panose="02020603050405020304" pitchFamily="18" charset="0"/>
              </a:rPr>
              <a:t> </a:t>
            </a:r>
            <a:r>
              <a:rPr lang="id-ID" sz="1400" dirty="0">
                <a:latin typeface="Times New Roman" panose="02020603050405020304" pitchFamily="18" charset="0"/>
                <a:cs typeface="Times New Roman" panose="02020603050405020304" pitchFamily="18" charset="0"/>
              </a:rPr>
              <a:t>kami tujukan kepada sasaran-sasaran usaha yang memiliki prospek dan menghasilkan benefit bagi kedua belah pihak, yaitu bagi BPR maupun bagi nasabah</a:t>
            </a:r>
            <a:r>
              <a:rPr lang="id-ID" sz="1400" dirty="0" smtClean="0">
                <a:latin typeface="Times New Roman" panose="02020603050405020304" pitchFamily="18" charset="0"/>
                <a:cs typeface="Times New Roman" panose="02020603050405020304" pitchFamily="18" charset="0"/>
              </a:rPr>
              <a:t>.</a:t>
            </a:r>
            <a:endParaRPr lang="en-ZA" sz="800"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68" name="TextBox 67">
            <a:extLst>
              <a:ext uri="{FF2B5EF4-FFF2-40B4-BE49-F238E27FC236}">
                <a16:creationId xmlns:a16="http://schemas.microsoft.com/office/drawing/2014/main" id="{71F9AAB9-BBD7-4532-B838-73A95F7F596C}"/>
              </a:ext>
            </a:extLst>
          </p:cNvPr>
          <p:cNvSpPr txBox="1"/>
          <p:nvPr/>
        </p:nvSpPr>
        <p:spPr>
          <a:xfrm>
            <a:off x="396911" y="2507814"/>
            <a:ext cx="3078126" cy="646331"/>
          </a:xfrm>
          <a:prstGeom prst="rect">
            <a:avLst/>
          </a:prstGeom>
          <a:noFill/>
        </p:spPr>
        <p:txBody>
          <a:bodyPr wrap="square" rtlCol="0">
            <a:spAutoFit/>
          </a:bodyPr>
          <a:lstStyle/>
          <a:p>
            <a:pPr algn="ctr"/>
            <a:r>
              <a:rPr lang="en-ZA" dirty="0" smtClean="0"/>
              <a:t>“MELANGKAH MAJU BERSAMA</a:t>
            </a:r>
          </a:p>
          <a:p>
            <a:pPr algn="ctr"/>
            <a:r>
              <a:rPr lang="en-ZA" dirty="0" smtClean="0"/>
              <a:t>BPR MUARA SUMBER DANA”</a:t>
            </a:r>
            <a:endParaRPr lang="en-ZA" dirty="0"/>
          </a:p>
        </p:txBody>
      </p:sp>
      <p:sp>
        <p:nvSpPr>
          <p:cNvPr id="69" name="TextBox 68">
            <a:extLst>
              <a:ext uri="{FF2B5EF4-FFF2-40B4-BE49-F238E27FC236}">
                <a16:creationId xmlns:a16="http://schemas.microsoft.com/office/drawing/2014/main" id="{4656A4B7-EEBA-4785-8BFE-15EC120AF1AD}"/>
              </a:ext>
            </a:extLst>
          </p:cNvPr>
          <p:cNvSpPr txBox="1"/>
          <p:nvPr/>
        </p:nvSpPr>
        <p:spPr>
          <a:xfrm>
            <a:off x="4008437" y="1840706"/>
            <a:ext cx="3048000" cy="6124754"/>
          </a:xfrm>
          <a:prstGeom prst="rect">
            <a:avLst/>
          </a:prstGeom>
          <a:noFill/>
        </p:spPr>
        <p:txBody>
          <a:bodyPr wrap="square" rtlCol="0">
            <a:spAutoFit/>
          </a:bodyPr>
          <a:lstStyle/>
          <a:p>
            <a:pPr algn="just"/>
            <a:r>
              <a:rPr lang="id-ID" sz="1400" dirty="0">
                <a:latin typeface="Times New Roman" panose="02020603050405020304" pitchFamily="18" charset="0"/>
                <a:cs typeface="Times New Roman" panose="02020603050405020304" pitchFamily="18" charset="0"/>
              </a:rPr>
              <a:t>Peluang-peluang usaha dimaksud akan diberdayakan oleh tenaga-tenaga kami </a:t>
            </a:r>
            <a:r>
              <a:rPr lang="id-ID" sz="1400" dirty="0" smtClean="0">
                <a:latin typeface="Times New Roman" panose="02020603050405020304" pitchFamily="18" charset="0"/>
                <a:cs typeface="Times New Roman" panose="02020603050405020304" pitchFamily="18" charset="0"/>
              </a:rPr>
              <a:t>yang</a:t>
            </a:r>
            <a:r>
              <a:rPr lang="en-US" sz="1400" dirty="0" smtClean="0">
                <a:latin typeface="Times New Roman" panose="02020603050405020304" pitchFamily="18" charset="0"/>
                <a:cs typeface="Times New Roman" panose="02020603050405020304" pitchFamily="18" charset="0"/>
              </a:rPr>
              <a:t> </a:t>
            </a:r>
            <a:r>
              <a:rPr lang="id-ID" sz="1400" dirty="0" smtClean="0">
                <a:latin typeface="Times New Roman" panose="02020603050405020304" pitchFamily="18" charset="0"/>
                <a:cs typeface="Times New Roman" panose="02020603050405020304" pitchFamily="18" charset="0"/>
              </a:rPr>
              <a:t>handal.</a:t>
            </a:r>
            <a:r>
              <a:rPr lang="en-US" sz="1400" dirty="0" smtClean="0">
                <a:latin typeface="Times New Roman" panose="02020603050405020304" pitchFamily="18" charset="0"/>
                <a:cs typeface="Times New Roman" panose="02020603050405020304" pitchFamily="18" charset="0"/>
              </a:rPr>
              <a:t> </a:t>
            </a:r>
            <a:r>
              <a:rPr lang="id-ID" sz="1400" dirty="0" smtClean="0">
                <a:latin typeface="Times New Roman" panose="02020603050405020304" pitchFamily="18" charset="0"/>
                <a:cs typeface="Times New Roman" panose="02020603050405020304" pitchFamily="18" charset="0"/>
              </a:rPr>
              <a:t>Program-program </a:t>
            </a:r>
            <a:r>
              <a:rPr lang="id-ID" sz="1400" dirty="0">
                <a:latin typeface="Times New Roman" panose="02020603050405020304" pitchFamily="18" charset="0"/>
                <a:cs typeface="Times New Roman" panose="02020603050405020304" pitchFamily="18" charset="0"/>
              </a:rPr>
              <a:t>pengembangan usaha yang dilaksanakan oleh BPR kami selalu dilakukan secara cermat yang berorientasi kepada kebutuhan nasabah dengan tetap mengikuti kepatuhan kepada regulasi internal maupun eksternal (</a:t>
            </a:r>
            <a:r>
              <a:rPr lang="id-ID" sz="1400" i="1" dirty="0">
                <a:latin typeface="Times New Roman" panose="02020603050405020304" pitchFamily="18" charset="0"/>
                <a:cs typeface="Times New Roman" panose="02020603050405020304" pitchFamily="18" charset="0"/>
              </a:rPr>
              <a:t>compliance with regulation</a:t>
            </a:r>
            <a:r>
              <a:rPr lang="id-ID" sz="1400" dirty="0">
                <a:latin typeface="Times New Roman" panose="02020603050405020304" pitchFamily="18" charset="0"/>
                <a:cs typeface="Times New Roman" panose="02020603050405020304" pitchFamily="18" charset="0"/>
              </a:rPr>
              <a:t>). Nasabah merupakan ujung tombak usaha </a:t>
            </a:r>
            <a:r>
              <a:rPr lang="id-ID" sz="1400" dirty="0" smtClean="0">
                <a:latin typeface="Times New Roman" panose="02020603050405020304" pitchFamily="18" charset="0"/>
                <a:cs typeface="Times New Roman" panose="02020603050405020304" pitchFamily="18" charset="0"/>
              </a:rPr>
              <a:t>kami</a:t>
            </a:r>
            <a:r>
              <a:rPr lang="en-US" sz="1400" dirty="0">
                <a:latin typeface="Times New Roman" panose="02020603050405020304" pitchFamily="18" charset="0"/>
                <a:cs typeface="Times New Roman" panose="02020603050405020304" pitchFamily="18" charset="0"/>
              </a:rPr>
              <a:t> </a:t>
            </a:r>
            <a:r>
              <a:rPr lang="en-US" sz="1400" dirty="0" err="1" smtClean="0">
                <a:latin typeface="Times New Roman" panose="02020603050405020304" pitchFamily="18" charset="0"/>
                <a:cs typeface="Times New Roman" panose="02020603050405020304" pitchFamily="18" charset="0"/>
              </a:rPr>
              <a:t>tentu</a:t>
            </a:r>
            <a:r>
              <a:rPr lang="en-US" sz="1400" dirty="0" smtClean="0">
                <a:latin typeface="Times New Roman" panose="02020603050405020304" pitchFamily="18" charset="0"/>
                <a:cs typeface="Times New Roman" panose="02020603050405020304" pitchFamily="18" charset="0"/>
              </a:rPr>
              <a:t> </a:t>
            </a:r>
            <a:r>
              <a:rPr lang="en-US" sz="1400" dirty="0" err="1" smtClean="0">
                <a:latin typeface="Times New Roman" panose="02020603050405020304" pitchFamily="18" charset="0"/>
                <a:cs typeface="Times New Roman" panose="02020603050405020304" pitchFamily="18" charset="0"/>
              </a:rPr>
              <a:t>dengan</a:t>
            </a:r>
            <a:r>
              <a:rPr lang="en-US" sz="1400" dirty="0" smtClean="0">
                <a:latin typeface="Times New Roman" panose="02020603050405020304" pitchFamily="18" charset="0"/>
                <a:cs typeface="Times New Roman" panose="02020603050405020304" pitchFamily="18" charset="0"/>
              </a:rPr>
              <a:t> </a:t>
            </a:r>
            <a:r>
              <a:rPr lang="en-US" sz="1400" dirty="0" err="1" smtClean="0">
                <a:latin typeface="Times New Roman" panose="02020603050405020304" pitchFamily="18" charset="0"/>
                <a:cs typeface="Times New Roman" panose="02020603050405020304" pitchFamily="18" charset="0"/>
              </a:rPr>
              <a:t>menjalankan</a:t>
            </a:r>
            <a:r>
              <a:rPr lang="en-US" sz="1400" dirty="0" smtClean="0">
                <a:latin typeface="Times New Roman" panose="02020603050405020304" pitchFamily="18" charset="0"/>
                <a:cs typeface="Times New Roman" panose="02020603050405020304" pitchFamily="18" charset="0"/>
              </a:rPr>
              <a:t> </a:t>
            </a:r>
            <a:r>
              <a:rPr lang="en-US" sz="1400" dirty="0" err="1" smtClean="0">
                <a:latin typeface="Times New Roman" panose="02020603050405020304" pitchFamily="18" charset="0"/>
                <a:cs typeface="Times New Roman" panose="02020603050405020304" pitchFamily="18" charset="0"/>
              </a:rPr>
              <a:t>prinsip</a:t>
            </a:r>
            <a:r>
              <a:rPr lang="en-US" sz="1400" dirty="0">
                <a:latin typeface="Times New Roman" panose="02020603050405020304" pitchFamily="18" charset="0"/>
                <a:cs typeface="Times New Roman" panose="02020603050405020304" pitchFamily="18" charset="0"/>
              </a:rPr>
              <a:t> </a:t>
            </a:r>
            <a:r>
              <a:rPr lang="en-US" sz="1400" dirty="0" err="1" smtClean="0">
                <a:latin typeface="Times New Roman" panose="02020603050405020304" pitchFamily="18" charset="0"/>
                <a:cs typeface="Times New Roman" panose="02020603050405020304" pitchFamily="18" charset="0"/>
              </a:rPr>
              <a:t>kehati-hatian</a:t>
            </a:r>
            <a:r>
              <a:rPr lang="en-US" sz="1400" dirty="0">
                <a:latin typeface="Times New Roman" panose="02020603050405020304" pitchFamily="18" charset="0"/>
                <a:cs typeface="Times New Roman" panose="02020603050405020304" pitchFamily="18" charset="0"/>
              </a:rPr>
              <a:t> </a:t>
            </a:r>
            <a:r>
              <a:rPr lang="en-US" sz="1400" dirty="0" err="1" smtClean="0">
                <a:latin typeface="Times New Roman" panose="02020603050405020304" pitchFamily="18" charset="0"/>
                <a:cs typeface="Times New Roman" panose="02020603050405020304" pitchFamily="18" charset="0"/>
              </a:rPr>
              <a:t>sesuai</a:t>
            </a:r>
            <a:r>
              <a:rPr lang="en-US" sz="1400" dirty="0" smtClean="0">
                <a:latin typeface="Times New Roman" panose="02020603050405020304" pitchFamily="18" charset="0"/>
                <a:cs typeface="Times New Roman" panose="02020603050405020304" pitchFamily="18" charset="0"/>
              </a:rPr>
              <a:t> </a:t>
            </a:r>
            <a:r>
              <a:rPr lang="id-ID" sz="1400" dirty="0" smtClean="0">
                <a:latin typeface="Times New Roman" panose="02020603050405020304" pitchFamily="18" charset="0"/>
                <a:cs typeface="Times New Roman" panose="02020603050405020304" pitchFamily="18" charset="0"/>
              </a:rPr>
              <a:t>dalam </a:t>
            </a:r>
            <a:r>
              <a:rPr lang="id-ID" sz="1400" dirty="0">
                <a:latin typeface="Times New Roman" panose="02020603050405020304" pitchFamily="18" charset="0"/>
                <a:cs typeface="Times New Roman" panose="02020603050405020304" pitchFamily="18" charset="0"/>
              </a:rPr>
              <a:t>pasal lain </a:t>
            </a:r>
            <a:r>
              <a:rPr lang="id-ID" sz="1400" dirty="0" smtClean="0">
                <a:latin typeface="Times New Roman" panose="02020603050405020304" pitchFamily="18" charset="0"/>
                <a:cs typeface="Times New Roman" panose="02020603050405020304" pitchFamily="18" charset="0"/>
              </a:rPr>
              <a:t>Undang-Undang </a:t>
            </a:r>
            <a:r>
              <a:rPr lang="id-ID" sz="1400" dirty="0">
                <a:latin typeface="Times New Roman" panose="02020603050405020304" pitchFamily="18" charset="0"/>
                <a:cs typeface="Times New Roman" panose="02020603050405020304" pitchFamily="18" charset="0"/>
              </a:rPr>
              <a:t>No. 10 Tahun </a:t>
            </a:r>
            <a:r>
              <a:rPr lang="id-ID" sz="1400" dirty="0" smtClean="0">
                <a:latin typeface="Times New Roman" panose="02020603050405020304" pitchFamily="18" charset="0"/>
                <a:cs typeface="Times New Roman" panose="02020603050405020304" pitchFamily="18" charset="0"/>
              </a:rPr>
              <a:t>1998</a:t>
            </a:r>
            <a:r>
              <a:rPr lang="en-US" sz="1400" dirty="0" smtClean="0">
                <a:latin typeface="Times New Roman" panose="02020603050405020304" pitchFamily="18" charset="0"/>
                <a:cs typeface="Times New Roman" panose="02020603050405020304" pitchFamily="18" charset="0"/>
              </a:rPr>
              <a:t>,</a:t>
            </a:r>
            <a:r>
              <a:rPr lang="id-ID" sz="1400" dirty="0" smtClean="0">
                <a:latin typeface="Times New Roman" panose="02020603050405020304" pitchFamily="18" charset="0"/>
                <a:cs typeface="Times New Roman" panose="02020603050405020304" pitchFamily="18" charset="0"/>
              </a:rPr>
              <a:t> </a:t>
            </a:r>
            <a:r>
              <a:rPr lang="en-US" sz="1400" dirty="0" err="1" smtClean="0">
                <a:latin typeface="Times New Roman" panose="02020603050405020304" pitchFamily="18" charset="0"/>
                <a:cs typeface="Times New Roman" panose="02020603050405020304" pitchFamily="18" charset="0"/>
              </a:rPr>
              <a:t>pasal</a:t>
            </a:r>
            <a:r>
              <a:rPr lang="en-US" sz="1400" dirty="0" smtClean="0">
                <a:latin typeface="Times New Roman" panose="02020603050405020304" pitchFamily="18" charset="0"/>
                <a:cs typeface="Times New Roman" panose="02020603050405020304" pitchFamily="18" charset="0"/>
              </a:rPr>
              <a:t> </a:t>
            </a:r>
            <a:r>
              <a:rPr lang="id-ID" sz="1400" dirty="0" smtClean="0">
                <a:latin typeface="Times New Roman" panose="02020603050405020304" pitchFamily="18" charset="0"/>
                <a:cs typeface="Times New Roman" panose="02020603050405020304" pitchFamily="18" charset="0"/>
              </a:rPr>
              <a:t>29 </a:t>
            </a:r>
            <a:r>
              <a:rPr lang="id-ID" sz="1400" dirty="0">
                <a:latin typeface="Times New Roman" panose="02020603050405020304" pitchFamily="18" charset="0"/>
                <a:cs typeface="Times New Roman" panose="02020603050405020304" pitchFamily="18" charset="0"/>
              </a:rPr>
              <a:t>ayat (2)  mengemukakan bahwa: “Bank wajib memelihara tingkat kesehatan bank sesuai dengan ketentuan kecukupan modal, kualitas aset, kualitas manajemen, likuiditas, rentabilitas, solvabilitas, dan aspek lain yang berhubungan dengan usaha bank, dan wajib melakukan kegiatan usaha sesuai dengan prinsip </a:t>
            </a:r>
            <a:r>
              <a:rPr lang="id-ID" sz="1400" dirty="0" smtClean="0">
                <a:latin typeface="Times New Roman" panose="02020603050405020304" pitchFamily="18" charset="0"/>
                <a:cs typeface="Times New Roman" panose="02020603050405020304" pitchFamily="18" charset="0"/>
              </a:rPr>
              <a:t>kehati-hatian”</a:t>
            </a:r>
            <a:r>
              <a:rPr lang="en-US" sz="1400" dirty="0" smtClean="0">
                <a:latin typeface="Times New Roman" panose="02020603050405020304" pitchFamily="18" charset="0"/>
                <a:cs typeface="Times New Roman" panose="02020603050405020304" pitchFamily="18" charset="0"/>
              </a:rPr>
              <a:t> </a:t>
            </a:r>
            <a:r>
              <a:rPr lang="en-US" sz="1400" dirty="0" err="1" smtClean="0">
                <a:latin typeface="Times New Roman" panose="02020603050405020304" pitchFamily="18" charset="0"/>
                <a:cs typeface="Times New Roman" panose="02020603050405020304" pitchFamily="18" charset="0"/>
              </a:rPr>
              <a:t>bermodalkan</a:t>
            </a:r>
            <a:r>
              <a:rPr lang="en-US" sz="1400" dirty="0" smtClean="0">
                <a:latin typeface="Times New Roman" panose="02020603050405020304" pitchFamily="18" charset="0"/>
                <a:cs typeface="Times New Roman" panose="02020603050405020304" pitchFamily="18" charset="0"/>
              </a:rPr>
              <a:t> </a:t>
            </a:r>
            <a:r>
              <a:rPr lang="en-US" sz="1400" dirty="0" err="1" smtClean="0">
                <a:latin typeface="Times New Roman" panose="02020603050405020304" pitchFamily="18" charset="0"/>
                <a:cs typeface="Times New Roman" panose="02020603050405020304" pitchFamily="18" charset="0"/>
              </a:rPr>
              <a:t>aturan</a:t>
            </a:r>
            <a:r>
              <a:rPr lang="en-US" sz="1400" dirty="0" smtClean="0">
                <a:latin typeface="Times New Roman" panose="02020603050405020304" pitchFamily="18" charset="0"/>
                <a:cs typeface="Times New Roman" panose="02020603050405020304" pitchFamily="18" charset="0"/>
              </a:rPr>
              <a:t> </a:t>
            </a:r>
            <a:r>
              <a:rPr lang="en-US" sz="1400" dirty="0" err="1" smtClean="0">
                <a:latin typeface="Times New Roman" panose="02020603050405020304" pitchFamily="18" charset="0"/>
                <a:cs typeface="Times New Roman" panose="02020603050405020304" pitchFamily="18" charset="0"/>
              </a:rPr>
              <a:t>diatas</a:t>
            </a:r>
            <a:r>
              <a:rPr lang="en-US" sz="1400" dirty="0" smtClean="0">
                <a:latin typeface="Times New Roman" panose="02020603050405020304" pitchFamily="18" charset="0"/>
                <a:cs typeface="Times New Roman" panose="02020603050405020304" pitchFamily="18" charset="0"/>
              </a:rPr>
              <a:t> kami </a:t>
            </a:r>
            <a:r>
              <a:rPr lang="en-US" sz="1400" dirty="0" err="1" smtClean="0">
                <a:latin typeface="Times New Roman" panose="02020603050405020304" pitchFamily="18" charset="0"/>
                <a:cs typeface="Times New Roman" panose="02020603050405020304" pitchFamily="18" charset="0"/>
              </a:rPr>
              <a:t>berupaya</a:t>
            </a:r>
            <a:r>
              <a:rPr lang="en-US" sz="1400" dirty="0" smtClean="0">
                <a:latin typeface="Times New Roman" panose="02020603050405020304" pitchFamily="18" charset="0"/>
                <a:cs typeface="Times New Roman" panose="02020603050405020304" pitchFamily="18" charset="0"/>
              </a:rPr>
              <a:t> </a:t>
            </a:r>
            <a:r>
              <a:rPr lang="en-US" sz="1400" dirty="0" err="1" smtClean="0">
                <a:latin typeface="Times New Roman" panose="02020603050405020304" pitchFamily="18" charset="0"/>
                <a:cs typeface="Times New Roman" panose="02020603050405020304" pitchFamily="18" charset="0"/>
              </a:rPr>
              <a:t>mewujudkannya</a:t>
            </a:r>
            <a:r>
              <a:rPr lang="en-US" sz="1400" dirty="0" smtClean="0">
                <a:latin typeface="Times New Roman" panose="02020603050405020304" pitchFamily="18" charset="0"/>
                <a:cs typeface="Times New Roman" panose="02020603050405020304" pitchFamily="18" charset="0"/>
              </a:rPr>
              <a:t>.</a:t>
            </a:r>
          </a:p>
          <a:p>
            <a:pPr algn="just"/>
            <a:endParaRPr lang="en-ZA" sz="1400" dirty="0" smtClean="0">
              <a:latin typeface="Times New Roman" panose="02020603050405020304" pitchFamily="18" charset="0"/>
              <a:cs typeface="Times New Roman" panose="02020603050405020304" pitchFamily="18" charset="0"/>
            </a:endParaRPr>
          </a:p>
          <a:p>
            <a:pPr algn="just"/>
            <a:r>
              <a:rPr lang="en-ZA" sz="1400" dirty="0" smtClean="0">
                <a:latin typeface="Times New Roman" panose="02020603050405020304" pitchFamily="18" charset="0"/>
                <a:cs typeface="Times New Roman" panose="02020603050405020304" pitchFamily="18" charset="0"/>
              </a:rPr>
              <a:t>		</a:t>
            </a:r>
            <a:r>
              <a:rPr lang="en-ZA" sz="1400" dirty="0" err="1" smtClean="0">
                <a:latin typeface="Times New Roman" panose="02020603050405020304" pitchFamily="18" charset="0"/>
                <a:cs typeface="Times New Roman" panose="02020603050405020304" pitchFamily="18" charset="0"/>
              </a:rPr>
              <a:t>Terima</a:t>
            </a:r>
            <a:r>
              <a:rPr lang="en-ZA" sz="1400" dirty="0" smtClean="0">
                <a:latin typeface="Times New Roman" panose="02020603050405020304" pitchFamily="18" charset="0"/>
                <a:cs typeface="Times New Roman" panose="02020603050405020304" pitchFamily="18" charset="0"/>
              </a:rPr>
              <a:t> </a:t>
            </a:r>
            <a:r>
              <a:rPr lang="en-ZA" sz="1400" dirty="0" err="1" smtClean="0">
                <a:latin typeface="Times New Roman" panose="02020603050405020304" pitchFamily="18" charset="0"/>
                <a:cs typeface="Times New Roman" panose="02020603050405020304" pitchFamily="18" charset="0"/>
              </a:rPr>
              <a:t>kasih</a:t>
            </a:r>
            <a:endParaRPr lang="en-ZA" sz="1400" dirty="0">
              <a:latin typeface="Times New Roman" panose="02020603050405020304" pitchFamily="18" charset="0"/>
              <a:cs typeface="Times New Roman" panose="02020603050405020304" pitchFamily="18" charset="0"/>
            </a:endParaRPr>
          </a:p>
          <a:p>
            <a:pPr algn="just"/>
            <a:endParaRPr lang="en-US" sz="1400" dirty="0" smtClean="0">
              <a:latin typeface="Times New Roman" panose="02020603050405020304" pitchFamily="18" charset="0"/>
              <a:cs typeface="Times New Roman" panose="02020603050405020304" pitchFamily="18" charset="0"/>
            </a:endParaRPr>
          </a:p>
        </p:txBody>
      </p:sp>
      <p:sp>
        <p:nvSpPr>
          <p:cNvPr id="72" name="TextBox 71">
            <a:extLst>
              <a:ext uri="{FF2B5EF4-FFF2-40B4-BE49-F238E27FC236}">
                <a16:creationId xmlns:a16="http://schemas.microsoft.com/office/drawing/2014/main" id="{AB3AAEE6-EA46-4753-9085-E8DA95672825}"/>
              </a:ext>
            </a:extLst>
          </p:cNvPr>
          <p:cNvSpPr txBox="1"/>
          <p:nvPr/>
        </p:nvSpPr>
        <p:spPr>
          <a:xfrm>
            <a:off x="1615010" y="995926"/>
            <a:ext cx="4329654" cy="584775"/>
          </a:xfrm>
          <a:prstGeom prst="rect">
            <a:avLst/>
          </a:prstGeom>
          <a:noFill/>
        </p:spPr>
        <p:txBody>
          <a:bodyPr wrap="square" rtlCol="0">
            <a:spAutoFit/>
          </a:bodyPr>
          <a:lstStyle/>
          <a:p>
            <a:pPr algn="ctr"/>
            <a:r>
              <a:rPr lang="en-ZA" sz="3200" dirty="0" smtClean="0">
                <a:solidFill>
                  <a:srgbClr val="262626"/>
                </a:solidFill>
                <a:latin typeface="Times New Roman" panose="02020603050405020304" pitchFamily="18" charset="0"/>
                <a:cs typeface="Times New Roman" panose="02020603050405020304" pitchFamily="18" charset="0"/>
              </a:rPr>
              <a:t>“KALIMAT PENUTUP”</a:t>
            </a:r>
            <a:endParaRPr lang="en-ZA" sz="3200" dirty="0">
              <a:solidFill>
                <a:srgbClr val="262626"/>
              </a:solidFill>
              <a:latin typeface="Times New Roman" panose="02020603050405020304" pitchFamily="18" charset="0"/>
              <a:cs typeface="Times New Roman" panose="02020603050405020304" pitchFamily="18" charset="0"/>
            </a:endParaRPr>
          </a:p>
        </p:txBody>
      </p:sp>
      <p:sp>
        <p:nvSpPr>
          <p:cNvPr id="2" name="Rectangle 1">
            <a:extLst>
              <a:ext uri="{FF2B5EF4-FFF2-40B4-BE49-F238E27FC236}">
                <a16:creationId xmlns:a16="http://schemas.microsoft.com/office/drawing/2014/main" id="{654E47D6-8281-4099-8F68-EAA19640C685}"/>
              </a:ext>
            </a:extLst>
          </p:cNvPr>
          <p:cNvSpPr/>
          <p:nvPr/>
        </p:nvSpPr>
        <p:spPr>
          <a:xfrm>
            <a:off x="427037" y="3231939"/>
            <a:ext cx="2982477" cy="2158762"/>
          </a:xfrm>
          <a:prstGeom prst="rect">
            <a:avLst/>
          </a:prstGeom>
          <a:blipFill dpi="0" rotWithShape="1">
            <a:blip r:embed="rId2"/>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76" name="TextBox 75">
            <a:extLst>
              <a:ext uri="{FF2B5EF4-FFF2-40B4-BE49-F238E27FC236}">
                <a16:creationId xmlns:a16="http://schemas.microsoft.com/office/drawing/2014/main" id="{DBED0384-BC3F-4FF0-A42E-DE4F881842AA}"/>
              </a:ext>
            </a:extLst>
          </p:cNvPr>
          <p:cNvSpPr txBox="1"/>
          <p:nvPr/>
        </p:nvSpPr>
        <p:spPr>
          <a:xfrm>
            <a:off x="3914900" y="7980561"/>
            <a:ext cx="1384935" cy="430887"/>
          </a:xfrm>
          <a:prstGeom prst="rect">
            <a:avLst/>
          </a:prstGeom>
          <a:noFill/>
        </p:spPr>
        <p:txBody>
          <a:bodyPr wrap="square" rtlCol="0">
            <a:spAutoFit/>
          </a:bodyPr>
          <a:lstStyle/>
          <a:p>
            <a:pPr algn="ctr"/>
            <a:r>
              <a:rPr lang="en-ZA" sz="1100" b="1" u="sng" dirty="0" smtClean="0">
                <a:latin typeface="Times New Roman" panose="02020603050405020304" pitchFamily="18" charset="0"/>
                <a:cs typeface="Times New Roman" panose="02020603050405020304" pitchFamily="18" charset="0"/>
              </a:rPr>
              <a:t>Ronald</a:t>
            </a:r>
          </a:p>
          <a:p>
            <a:pPr algn="ctr"/>
            <a:r>
              <a:rPr lang="en-ZA" sz="1100" b="1" dirty="0" err="1" smtClean="0">
                <a:latin typeface="Times New Roman" panose="02020603050405020304" pitchFamily="18" charset="0"/>
                <a:cs typeface="Times New Roman" panose="02020603050405020304" pitchFamily="18" charset="0"/>
              </a:rPr>
              <a:t>Direktur</a:t>
            </a:r>
            <a:r>
              <a:rPr lang="en-ZA" sz="1100" b="1" dirty="0" smtClean="0">
                <a:latin typeface="Times New Roman" panose="02020603050405020304" pitchFamily="18" charset="0"/>
                <a:cs typeface="Times New Roman" panose="02020603050405020304" pitchFamily="18" charset="0"/>
              </a:rPr>
              <a:t> </a:t>
            </a:r>
            <a:r>
              <a:rPr lang="en-ZA" sz="1100" b="1" dirty="0" err="1" smtClean="0">
                <a:latin typeface="Times New Roman" panose="02020603050405020304" pitchFamily="18" charset="0"/>
                <a:cs typeface="Times New Roman" panose="02020603050405020304" pitchFamily="18" charset="0"/>
              </a:rPr>
              <a:t>Utama</a:t>
            </a:r>
            <a:endParaRPr lang="en-ZA" sz="1100" b="1" dirty="0">
              <a:latin typeface="Times New Roman" panose="02020603050405020304" pitchFamily="18" charset="0"/>
              <a:cs typeface="Times New Roman" panose="02020603050405020304" pitchFamily="18" charset="0"/>
            </a:endParaRPr>
          </a:p>
        </p:txBody>
      </p:sp>
      <p:sp>
        <p:nvSpPr>
          <p:cNvPr id="77" name="TextBox 76">
            <a:extLst>
              <a:ext uri="{FF2B5EF4-FFF2-40B4-BE49-F238E27FC236}">
                <a16:creationId xmlns:a16="http://schemas.microsoft.com/office/drawing/2014/main" id="{DD145794-8FCF-424C-99A4-655B1A26171C}"/>
              </a:ext>
            </a:extLst>
          </p:cNvPr>
          <p:cNvSpPr txBox="1"/>
          <p:nvPr/>
        </p:nvSpPr>
        <p:spPr>
          <a:xfrm>
            <a:off x="832100" y="203200"/>
            <a:ext cx="6165600" cy="369332"/>
          </a:xfrm>
          <a:prstGeom prst="rect">
            <a:avLst/>
          </a:prstGeom>
          <a:noFill/>
        </p:spPr>
        <p:txBody>
          <a:bodyPr wrap="square" rtlCol="0">
            <a:spAutoFit/>
          </a:bodyPr>
          <a:lstStyle/>
          <a:p>
            <a:r>
              <a:rPr lang="en-ZA" dirty="0">
                <a:solidFill>
                  <a:srgbClr val="262626"/>
                </a:solidFill>
              </a:rPr>
              <a:t>PT. BPR MUARA </a:t>
            </a:r>
            <a:r>
              <a:rPr lang="en-ZA" dirty="0">
                <a:solidFill>
                  <a:srgbClr val="FF0000"/>
                </a:solidFill>
              </a:rPr>
              <a:t>SUMBER DANA</a:t>
            </a:r>
          </a:p>
        </p:txBody>
      </p:sp>
      <p:sp>
        <p:nvSpPr>
          <p:cNvPr id="3" name="Rectangle 2"/>
          <p:cNvSpPr/>
          <p:nvPr/>
        </p:nvSpPr>
        <p:spPr>
          <a:xfrm>
            <a:off x="5848169" y="7980560"/>
            <a:ext cx="1167306" cy="430887"/>
          </a:xfrm>
          <a:prstGeom prst="rect">
            <a:avLst/>
          </a:prstGeom>
        </p:spPr>
        <p:txBody>
          <a:bodyPr wrap="none">
            <a:spAutoFit/>
          </a:bodyPr>
          <a:lstStyle/>
          <a:p>
            <a:pPr algn="ctr"/>
            <a:r>
              <a:rPr lang="en-ZA" sz="1100" b="1" u="sng" dirty="0">
                <a:latin typeface="Times New Roman" panose="02020603050405020304" pitchFamily="18" charset="0"/>
                <a:cs typeface="Times New Roman" panose="02020603050405020304" pitchFamily="18" charset="0"/>
              </a:rPr>
              <a:t>Muhamad </a:t>
            </a:r>
            <a:r>
              <a:rPr lang="en-ZA" sz="1100" b="1" u="sng" dirty="0" err="1" smtClean="0">
                <a:latin typeface="Times New Roman" panose="02020603050405020304" pitchFamily="18" charset="0"/>
                <a:cs typeface="Times New Roman" panose="02020603050405020304" pitchFamily="18" charset="0"/>
              </a:rPr>
              <a:t>Azmi</a:t>
            </a:r>
            <a:endParaRPr lang="en-ZA" sz="1100" b="1" u="sng" dirty="0" smtClean="0">
              <a:latin typeface="Times New Roman" panose="02020603050405020304" pitchFamily="18" charset="0"/>
              <a:cs typeface="Times New Roman" panose="02020603050405020304" pitchFamily="18" charset="0"/>
            </a:endParaRPr>
          </a:p>
          <a:p>
            <a:pPr algn="ctr"/>
            <a:r>
              <a:rPr lang="en-ZA" sz="1100" b="1" dirty="0" err="1" smtClean="0">
                <a:latin typeface="Times New Roman" panose="02020603050405020304" pitchFamily="18" charset="0"/>
                <a:cs typeface="Times New Roman" panose="02020603050405020304" pitchFamily="18" charset="0"/>
              </a:rPr>
              <a:t>Direktur</a:t>
            </a:r>
            <a:r>
              <a:rPr lang="en-ZA" sz="1100" b="1" dirty="0" smtClean="0">
                <a:latin typeface="Times New Roman" panose="02020603050405020304" pitchFamily="18" charset="0"/>
                <a:cs typeface="Times New Roman" panose="02020603050405020304" pitchFamily="18" charset="0"/>
              </a:rPr>
              <a:t> </a:t>
            </a:r>
            <a:r>
              <a:rPr lang="en-ZA" sz="1100" b="1" dirty="0" err="1" smtClean="0">
                <a:latin typeface="Times New Roman" panose="02020603050405020304" pitchFamily="18" charset="0"/>
                <a:cs typeface="Times New Roman" panose="02020603050405020304" pitchFamily="18" charset="0"/>
              </a:rPr>
              <a:t>Bisnis</a:t>
            </a:r>
            <a:endParaRPr lang="en-ZA" sz="1100" b="1" dirty="0">
              <a:latin typeface="Times New Roman" panose="02020603050405020304" pitchFamily="18" charset="0"/>
              <a:cs typeface="Times New Roman" panose="02020603050405020304" pitchFamily="18" charset="0"/>
            </a:endParaRPr>
          </a:p>
        </p:txBody>
      </p:sp>
      <p:sp>
        <p:nvSpPr>
          <p:cNvPr id="17" name="Rectangle 16"/>
          <p:cNvSpPr/>
          <p:nvPr/>
        </p:nvSpPr>
        <p:spPr>
          <a:xfrm>
            <a:off x="5438774" y="10474997"/>
            <a:ext cx="2119881" cy="230832"/>
          </a:xfrm>
          <a:prstGeom prst="rect">
            <a:avLst/>
          </a:prstGeom>
          <a:noFill/>
          <a:ln>
            <a:noFill/>
          </a:ln>
        </p:spPr>
        <p:txBody>
          <a:bodyPr wrap="square">
            <a:spAutoFit/>
          </a:bodyPr>
          <a:lstStyle/>
          <a:p>
            <a:pPr algn="ctr"/>
            <a:r>
              <a:rPr lang="en-ZA" sz="900" b="1" u="sng" dirty="0" smtClean="0">
                <a:solidFill>
                  <a:srgbClr val="B00000"/>
                </a:solidFill>
                <a:latin typeface="Times New Roman" panose="02020603050405020304" pitchFamily="18" charset="0"/>
                <a:cs typeface="Times New Roman" panose="02020603050405020304" pitchFamily="18" charset="0"/>
              </a:rPr>
              <a:t>Create By: </a:t>
            </a:r>
            <a:r>
              <a:rPr lang="en-ZA" sz="900" b="1" u="sng" dirty="0" err="1" smtClean="0">
                <a:solidFill>
                  <a:srgbClr val="B00000"/>
                </a:solidFill>
                <a:latin typeface="Times New Roman" panose="02020603050405020304" pitchFamily="18" charset="0"/>
                <a:cs typeface="Times New Roman" panose="02020603050405020304" pitchFamily="18" charset="0"/>
              </a:rPr>
              <a:t>Yoes</a:t>
            </a:r>
            <a:r>
              <a:rPr lang="en-ZA" sz="900" b="1" u="sng" dirty="0" smtClean="0">
                <a:solidFill>
                  <a:srgbClr val="B00000"/>
                </a:solidFill>
                <a:latin typeface="Times New Roman" panose="02020603050405020304" pitchFamily="18" charset="0"/>
                <a:cs typeface="Times New Roman" panose="02020603050405020304" pitchFamily="18" charset="0"/>
              </a:rPr>
              <a:t> </a:t>
            </a:r>
            <a:r>
              <a:rPr lang="en-ZA" sz="900" b="1" u="sng" dirty="0" err="1" smtClean="0">
                <a:solidFill>
                  <a:srgbClr val="B00000"/>
                </a:solidFill>
                <a:latin typeface="Times New Roman" panose="02020603050405020304" pitchFamily="18" charset="0"/>
                <a:cs typeface="Times New Roman" panose="02020603050405020304" pitchFamily="18" charset="0"/>
              </a:rPr>
              <a:t>Zulhamsyah</a:t>
            </a:r>
            <a:r>
              <a:rPr lang="en-ZA" sz="900" b="1" u="sng" dirty="0" smtClean="0">
                <a:solidFill>
                  <a:srgbClr val="B00000"/>
                </a:solidFill>
                <a:latin typeface="Times New Roman" panose="02020603050405020304" pitchFamily="18" charset="0"/>
                <a:cs typeface="Times New Roman" panose="02020603050405020304" pitchFamily="18" charset="0"/>
              </a:rPr>
              <a:t>, SE.MM</a:t>
            </a:r>
            <a:endParaRPr lang="en-ZA" sz="900" b="1" dirty="0">
              <a:solidFill>
                <a:srgbClr val="B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3233809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43" y="182073"/>
            <a:ext cx="7559675" cy="4858351"/>
          </a:xfrm>
          <a:prstGeom prst="rect">
            <a:avLst/>
          </a:prstGeom>
        </p:spPr>
      </p:pic>
      <p:pic>
        <p:nvPicPr>
          <p:cNvPr id="3" name="Graphic 2" descr="Envelope">
            <a:extLst>
              <a:ext uri="{FF2B5EF4-FFF2-40B4-BE49-F238E27FC236}">
                <a16:creationId xmlns:a16="http://schemas.microsoft.com/office/drawing/2014/main" id="{7DBCAD2A-A499-4E39-B333-87BF9984955F}"/>
              </a:ext>
            </a:extLst>
          </p:cNvPr>
          <p:cNvPicPr>
            <a:picLocks noChangeAspect="1"/>
          </p:cNvPicPr>
          <p:nvPr/>
        </p:nvPicPr>
        <p:blipFill>
          <a:blip r:embed="rId3" cstate="hq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301699" y="7888770"/>
            <a:ext cx="745638" cy="745638"/>
          </a:xfrm>
          <a:prstGeom prst="rect">
            <a:avLst/>
          </a:prstGeom>
        </p:spPr>
      </p:pic>
      <p:pic>
        <p:nvPicPr>
          <p:cNvPr id="7" name="Graphic 6" descr="Receiver">
            <a:extLst>
              <a:ext uri="{FF2B5EF4-FFF2-40B4-BE49-F238E27FC236}">
                <a16:creationId xmlns:a16="http://schemas.microsoft.com/office/drawing/2014/main" id="{14D93EFC-7FC2-4212-85B7-8563E24856E4}"/>
              </a:ext>
            </a:extLst>
          </p:cNvPr>
          <p:cNvPicPr>
            <a:picLocks noChangeAspect="1"/>
          </p:cNvPicPr>
          <p:nvPr/>
        </p:nvPicPr>
        <p:blipFill>
          <a:blip r:embed="rId5" cstate="hq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p:blipFill>
        <p:spPr>
          <a:xfrm>
            <a:off x="387646" y="7263524"/>
            <a:ext cx="622073" cy="622073"/>
          </a:xfrm>
          <a:prstGeom prst="rect">
            <a:avLst/>
          </a:prstGeom>
        </p:spPr>
      </p:pic>
      <p:pic>
        <p:nvPicPr>
          <p:cNvPr id="11" name="Graphic 10" descr="Marker">
            <a:extLst>
              <a:ext uri="{FF2B5EF4-FFF2-40B4-BE49-F238E27FC236}">
                <a16:creationId xmlns:a16="http://schemas.microsoft.com/office/drawing/2014/main" id="{BCD87890-5CF5-4A80-B06F-EF36F999DB3E}"/>
              </a:ext>
            </a:extLst>
          </p:cNvPr>
          <p:cNvPicPr>
            <a:picLocks noChangeAspect="1"/>
          </p:cNvPicPr>
          <p:nvPr/>
        </p:nvPicPr>
        <p:blipFill>
          <a:blip r:embed="rId7" cstate="hqprint">
            <a:extLst>
              <a:ext uri="{28A0092B-C50C-407E-A947-70E740481C1C}">
                <a14:useLocalDpi xmlns:a14="http://schemas.microsoft.com/office/drawing/2010/main" val="0"/>
              </a:ext>
              <a:ext uri="{96DAC541-7B7A-43D3-8B79-37D633B846F1}">
                <asvg:svgBlip xmlns:asvg="http://schemas.microsoft.com/office/drawing/2016/SVG/main" xmlns="" r:embed="rId9"/>
              </a:ext>
            </a:extLst>
          </a:blip>
          <a:stretch>
            <a:fillRect/>
          </a:stretch>
        </p:blipFill>
        <p:spPr>
          <a:xfrm>
            <a:off x="222940" y="8521786"/>
            <a:ext cx="858870" cy="858870"/>
          </a:xfrm>
          <a:prstGeom prst="rect">
            <a:avLst/>
          </a:prstGeom>
        </p:spPr>
      </p:pic>
      <p:sp>
        <p:nvSpPr>
          <p:cNvPr id="12" name="TextBox 11">
            <a:extLst>
              <a:ext uri="{FF2B5EF4-FFF2-40B4-BE49-F238E27FC236}">
                <a16:creationId xmlns:a16="http://schemas.microsoft.com/office/drawing/2014/main" id="{F1F4C8D9-4070-40DA-ABE9-7F66429AA0CF}"/>
              </a:ext>
            </a:extLst>
          </p:cNvPr>
          <p:cNvSpPr txBox="1"/>
          <p:nvPr/>
        </p:nvSpPr>
        <p:spPr>
          <a:xfrm>
            <a:off x="1073619" y="7401382"/>
            <a:ext cx="1524435" cy="338554"/>
          </a:xfrm>
          <a:prstGeom prst="rect">
            <a:avLst/>
          </a:prstGeom>
          <a:noFill/>
        </p:spPr>
        <p:txBody>
          <a:bodyPr wrap="square" rtlCol="0">
            <a:spAutoFit/>
          </a:bodyPr>
          <a:lstStyle/>
          <a:p>
            <a:r>
              <a:rPr lang="en-ZA" sz="1600" dirty="0" smtClean="0">
                <a:latin typeface="Times New Roman" panose="02020603050405020304" pitchFamily="18" charset="0"/>
                <a:cs typeface="Times New Roman" panose="02020603050405020304" pitchFamily="18" charset="0"/>
              </a:rPr>
              <a:t>0811 999 3698</a:t>
            </a:r>
            <a:endParaRPr lang="en-ZA" sz="1600" dirty="0">
              <a:latin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id="{7F5B5B46-676E-4992-8DDF-1661E5CEDB04}"/>
              </a:ext>
            </a:extLst>
          </p:cNvPr>
          <p:cNvSpPr txBox="1"/>
          <p:nvPr/>
        </p:nvSpPr>
        <p:spPr>
          <a:xfrm>
            <a:off x="1073618" y="8057494"/>
            <a:ext cx="3400018" cy="338554"/>
          </a:xfrm>
          <a:prstGeom prst="rect">
            <a:avLst/>
          </a:prstGeom>
          <a:noFill/>
        </p:spPr>
        <p:txBody>
          <a:bodyPr wrap="square" rtlCol="0">
            <a:spAutoFit/>
          </a:bodyPr>
          <a:lstStyle/>
          <a:p>
            <a:r>
              <a:rPr lang="en-ZA" sz="1600" dirty="0" smtClean="0">
                <a:latin typeface="Times New Roman" panose="02020603050405020304" pitchFamily="18" charset="0"/>
                <a:cs typeface="Times New Roman" panose="02020603050405020304" pitchFamily="18" charset="0"/>
              </a:rPr>
              <a:t>bprmuarasumberdanapt@gmail.com</a:t>
            </a:r>
            <a:endParaRPr lang="en-ZA" sz="1600" dirty="0">
              <a:latin typeface="Times New Roman" panose="02020603050405020304" pitchFamily="18" charset="0"/>
              <a:cs typeface="Times New Roman" panose="02020603050405020304" pitchFamily="18" charset="0"/>
            </a:endParaRPr>
          </a:p>
        </p:txBody>
      </p:sp>
      <p:sp>
        <p:nvSpPr>
          <p:cNvPr id="14" name="TextBox 13">
            <a:extLst>
              <a:ext uri="{FF2B5EF4-FFF2-40B4-BE49-F238E27FC236}">
                <a16:creationId xmlns:a16="http://schemas.microsoft.com/office/drawing/2014/main" id="{ABB2CCB4-D714-42A4-A4E1-C5A09FB6B1D4}"/>
              </a:ext>
            </a:extLst>
          </p:cNvPr>
          <p:cNvSpPr txBox="1"/>
          <p:nvPr/>
        </p:nvSpPr>
        <p:spPr>
          <a:xfrm>
            <a:off x="1073618" y="8552190"/>
            <a:ext cx="3412919" cy="830997"/>
          </a:xfrm>
          <a:prstGeom prst="rect">
            <a:avLst/>
          </a:prstGeom>
          <a:noFill/>
        </p:spPr>
        <p:txBody>
          <a:bodyPr wrap="square" rtlCol="0">
            <a:spAutoFit/>
          </a:bodyPr>
          <a:lstStyle/>
          <a:p>
            <a:r>
              <a:rPr lang="en-ZA" sz="1600" dirty="0" err="1" smtClean="0">
                <a:latin typeface="Times New Roman" panose="02020603050405020304" pitchFamily="18" charset="0"/>
                <a:cs typeface="Times New Roman" panose="02020603050405020304" pitchFamily="18" charset="0"/>
              </a:rPr>
              <a:t>Ruko</a:t>
            </a:r>
            <a:r>
              <a:rPr lang="en-ZA" sz="1600" dirty="0" smtClean="0">
                <a:latin typeface="Times New Roman" panose="02020603050405020304" pitchFamily="18" charset="0"/>
                <a:cs typeface="Times New Roman" panose="02020603050405020304" pitchFamily="18" charset="0"/>
              </a:rPr>
              <a:t> </a:t>
            </a:r>
            <a:r>
              <a:rPr lang="en-ZA" sz="1600" dirty="0" err="1" smtClean="0">
                <a:latin typeface="Times New Roman" panose="02020603050405020304" pitchFamily="18" charset="0"/>
                <a:cs typeface="Times New Roman" panose="02020603050405020304" pitchFamily="18" charset="0"/>
              </a:rPr>
              <a:t>Griya</a:t>
            </a:r>
            <a:r>
              <a:rPr lang="en-ZA" sz="1600" dirty="0" smtClean="0">
                <a:latin typeface="Times New Roman" panose="02020603050405020304" pitchFamily="18" charset="0"/>
                <a:cs typeface="Times New Roman" panose="02020603050405020304" pitchFamily="18" charset="0"/>
              </a:rPr>
              <a:t> Jakarta Blok SH.19/3, </a:t>
            </a:r>
            <a:r>
              <a:rPr lang="en-ZA" sz="1600" dirty="0" err="1" smtClean="0">
                <a:latin typeface="Times New Roman" panose="02020603050405020304" pitchFamily="18" charset="0"/>
                <a:cs typeface="Times New Roman" panose="02020603050405020304" pitchFamily="18" charset="0"/>
              </a:rPr>
              <a:t>Pamulang</a:t>
            </a:r>
            <a:r>
              <a:rPr lang="en-ZA" sz="1600" dirty="0" smtClean="0">
                <a:latin typeface="Times New Roman" panose="02020603050405020304" pitchFamily="18" charset="0"/>
                <a:cs typeface="Times New Roman" panose="02020603050405020304" pitchFamily="18" charset="0"/>
              </a:rPr>
              <a:t>, Tangerang Selatan, </a:t>
            </a:r>
            <a:r>
              <a:rPr lang="en-ZA" sz="1600" dirty="0" err="1" smtClean="0">
                <a:latin typeface="Times New Roman" panose="02020603050405020304" pitchFamily="18" charset="0"/>
                <a:cs typeface="Times New Roman" panose="02020603050405020304" pitchFamily="18" charset="0"/>
              </a:rPr>
              <a:t>Banten</a:t>
            </a:r>
            <a:r>
              <a:rPr lang="en-ZA" sz="1600" dirty="0" smtClean="0">
                <a:latin typeface="Times New Roman" panose="02020603050405020304" pitchFamily="18" charset="0"/>
                <a:cs typeface="Times New Roman" panose="02020603050405020304" pitchFamily="18" charset="0"/>
              </a:rPr>
              <a:t>, Indonesia</a:t>
            </a:r>
            <a:endParaRPr lang="en-ZA" sz="1600" dirty="0">
              <a:latin typeface="Times New Roman" panose="02020603050405020304" pitchFamily="18" charset="0"/>
              <a:cs typeface="Times New Roman" panose="02020603050405020304" pitchFamily="18" charset="0"/>
            </a:endParaRPr>
          </a:p>
        </p:txBody>
      </p:sp>
      <p:sp>
        <p:nvSpPr>
          <p:cNvPr id="17" name="Isosceles Triangle 16">
            <a:extLst>
              <a:ext uri="{FF2B5EF4-FFF2-40B4-BE49-F238E27FC236}">
                <a16:creationId xmlns:a16="http://schemas.microsoft.com/office/drawing/2014/main" id="{1B9CBBD0-4310-42BC-9A4E-5DBEA5425576}"/>
              </a:ext>
            </a:extLst>
          </p:cNvPr>
          <p:cNvSpPr/>
          <p:nvPr/>
        </p:nvSpPr>
        <p:spPr>
          <a:xfrm rot="16200000" flipH="1">
            <a:off x="3370031" y="3222170"/>
            <a:ext cx="4194628" cy="4180118"/>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8" name="Isosceles Triangle 17">
            <a:extLst>
              <a:ext uri="{FF2B5EF4-FFF2-40B4-BE49-F238E27FC236}">
                <a16:creationId xmlns:a16="http://schemas.microsoft.com/office/drawing/2014/main" id="{55282B8D-6E03-477A-B67D-922D3C5DA258}"/>
              </a:ext>
            </a:extLst>
          </p:cNvPr>
          <p:cNvSpPr/>
          <p:nvPr/>
        </p:nvSpPr>
        <p:spPr>
          <a:xfrm rot="5400000">
            <a:off x="-11798" y="3222170"/>
            <a:ext cx="4194628" cy="4180118"/>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9" name="Isosceles Triangle 18">
            <a:extLst>
              <a:ext uri="{FF2B5EF4-FFF2-40B4-BE49-F238E27FC236}">
                <a16:creationId xmlns:a16="http://schemas.microsoft.com/office/drawing/2014/main" id="{25305876-140D-4ADB-B359-C4D6DCB3BC04}"/>
              </a:ext>
            </a:extLst>
          </p:cNvPr>
          <p:cNvSpPr/>
          <p:nvPr/>
        </p:nvSpPr>
        <p:spPr>
          <a:xfrm rot="16200000" flipH="1">
            <a:off x="6119828" y="3472929"/>
            <a:ext cx="1440000" cy="1439694"/>
          </a:xfrm>
          <a:prstGeom prst="triangl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20" name="Isosceles Triangle 19">
            <a:extLst>
              <a:ext uri="{FF2B5EF4-FFF2-40B4-BE49-F238E27FC236}">
                <a16:creationId xmlns:a16="http://schemas.microsoft.com/office/drawing/2014/main" id="{D3E874D8-3726-4015-87FC-4BF6674502CC}"/>
              </a:ext>
            </a:extLst>
          </p:cNvPr>
          <p:cNvSpPr/>
          <p:nvPr/>
        </p:nvSpPr>
        <p:spPr>
          <a:xfrm rot="5400000">
            <a:off x="6122100" y="4192929"/>
            <a:ext cx="1440000" cy="1439694"/>
          </a:xfrm>
          <a:prstGeom prst="triangle">
            <a:avLst/>
          </a:prstGeom>
          <a:solidFill>
            <a:srgbClr val="B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21" name="Isosceles Triangle 20">
            <a:extLst>
              <a:ext uri="{FF2B5EF4-FFF2-40B4-BE49-F238E27FC236}">
                <a16:creationId xmlns:a16="http://schemas.microsoft.com/office/drawing/2014/main" id="{718CCCFE-5200-4D97-B1CB-D117B46AA5FC}"/>
              </a:ext>
            </a:extLst>
          </p:cNvPr>
          <p:cNvSpPr/>
          <p:nvPr/>
        </p:nvSpPr>
        <p:spPr>
          <a:xfrm rot="16200000">
            <a:off x="4682406" y="4192929"/>
            <a:ext cx="1440000" cy="1439694"/>
          </a:xfrm>
          <a:prstGeom prst="triangle">
            <a:avLst/>
          </a:prstGeom>
          <a:solidFill>
            <a:srgbClr val="F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22" name="Isosceles Triangle 21">
            <a:extLst>
              <a:ext uri="{FF2B5EF4-FFF2-40B4-BE49-F238E27FC236}">
                <a16:creationId xmlns:a16="http://schemas.microsoft.com/office/drawing/2014/main" id="{9B390661-0259-4535-BC16-1E8D7528DF56}"/>
              </a:ext>
            </a:extLst>
          </p:cNvPr>
          <p:cNvSpPr/>
          <p:nvPr/>
        </p:nvSpPr>
        <p:spPr>
          <a:xfrm rot="5400000">
            <a:off x="4715734" y="4911513"/>
            <a:ext cx="1440000" cy="1439694"/>
          </a:xfrm>
          <a:prstGeom prst="triangle">
            <a:avLst/>
          </a:prstGeom>
          <a:solidFill>
            <a:srgbClr val="B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23" name="Isosceles Triangle 22">
            <a:extLst>
              <a:ext uri="{FF2B5EF4-FFF2-40B4-BE49-F238E27FC236}">
                <a16:creationId xmlns:a16="http://schemas.microsoft.com/office/drawing/2014/main" id="{17C11DAF-E25C-469D-93FF-87E79EFEC35C}"/>
              </a:ext>
            </a:extLst>
          </p:cNvPr>
          <p:cNvSpPr/>
          <p:nvPr/>
        </p:nvSpPr>
        <p:spPr>
          <a:xfrm rot="16200000">
            <a:off x="3242494" y="4911514"/>
            <a:ext cx="1440000" cy="1439694"/>
          </a:xfrm>
          <a:prstGeom prst="triangle">
            <a:avLst/>
          </a:prstGeom>
          <a:solidFill>
            <a:srgbClr val="F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24" name="Isosceles Triangle 23">
            <a:extLst>
              <a:ext uri="{FF2B5EF4-FFF2-40B4-BE49-F238E27FC236}">
                <a16:creationId xmlns:a16="http://schemas.microsoft.com/office/drawing/2014/main" id="{ED563BDE-E771-40DF-A799-329B72AC48B2}"/>
              </a:ext>
            </a:extLst>
          </p:cNvPr>
          <p:cNvSpPr/>
          <p:nvPr/>
        </p:nvSpPr>
        <p:spPr>
          <a:xfrm rot="5400000">
            <a:off x="-48379" y="3476285"/>
            <a:ext cx="3872050" cy="3779839"/>
          </a:xfrm>
          <a:prstGeom prst="triangl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pic>
        <p:nvPicPr>
          <p:cNvPr id="25" name="Content Placeholder 10"/>
          <p:cNvPicPr>
            <a:picLocks noChangeAspect="1"/>
          </p:cNvPicPr>
          <p:nvPr/>
        </p:nvPicPr>
        <p:blipFill>
          <a:blip r:embed="rId10" cstate="hqprint">
            <a:extLst>
              <a:ext uri="{28A0092B-C50C-407E-A947-70E740481C1C}">
                <a14:useLocalDpi xmlns:a14="http://schemas.microsoft.com/office/drawing/2010/main" val="0"/>
              </a:ext>
            </a:extLst>
          </a:blip>
          <a:stretch>
            <a:fillRect/>
          </a:stretch>
        </p:blipFill>
        <p:spPr>
          <a:xfrm>
            <a:off x="4401313" y="7204135"/>
            <a:ext cx="2002185" cy="2742170"/>
          </a:xfrm>
          <a:prstGeom prst="rect">
            <a:avLst/>
          </a:prstGeom>
        </p:spPr>
      </p:pic>
      <p:sp>
        <p:nvSpPr>
          <p:cNvPr id="26" name="TextBox 25">
            <a:extLst>
              <a:ext uri="{FF2B5EF4-FFF2-40B4-BE49-F238E27FC236}">
                <a16:creationId xmlns:a16="http://schemas.microsoft.com/office/drawing/2014/main" id="{E1AED2F6-1D9A-4543-92EF-B995301DB57A}"/>
              </a:ext>
            </a:extLst>
          </p:cNvPr>
          <p:cNvSpPr txBox="1"/>
          <p:nvPr/>
        </p:nvSpPr>
        <p:spPr>
          <a:xfrm>
            <a:off x="3377285" y="9941876"/>
            <a:ext cx="4177847" cy="400110"/>
          </a:xfrm>
          <a:prstGeom prst="rect">
            <a:avLst/>
          </a:prstGeom>
          <a:noFill/>
        </p:spPr>
        <p:txBody>
          <a:bodyPr wrap="square" rtlCol="0">
            <a:spAutoFit/>
          </a:bodyPr>
          <a:lstStyle/>
          <a:p>
            <a:r>
              <a:rPr lang="en-ZA" sz="2000" dirty="0">
                <a:solidFill>
                  <a:srgbClr val="262626"/>
                </a:solidFill>
                <a:latin typeface="Adobe Hebrew" panose="02040503050201020203" pitchFamily="18" charset="-79"/>
                <a:cs typeface="Adobe Hebrew" panose="02040503050201020203" pitchFamily="18" charset="-79"/>
              </a:rPr>
              <a:t>PT. BPR MUARA </a:t>
            </a:r>
            <a:r>
              <a:rPr lang="en-ZA" sz="2000" dirty="0">
                <a:solidFill>
                  <a:srgbClr val="FF0000"/>
                </a:solidFill>
                <a:latin typeface="Adobe Hebrew" panose="02040503050201020203" pitchFamily="18" charset="-79"/>
                <a:cs typeface="Adobe Hebrew" panose="02040503050201020203" pitchFamily="18" charset="-79"/>
              </a:rPr>
              <a:t>SUMBER DANA</a:t>
            </a:r>
          </a:p>
        </p:txBody>
      </p:sp>
    </p:spTree>
    <p:extLst>
      <p:ext uri="{BB962C8B-B14F-4D97-AF65-F5344CB8AC3E}">
        <p14:creationId xmlns:p14="http://schemas.microsoft.com/office/powerpoint/2010/main" val="423585271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310675C-2B24-4D09-A060-1E65C4E20F8D}"/>
              </a:ext>
            </a:extLst>
          </p:cNvPr>
          <p:cNvSpPr/>
          <p:nvPr/>
        </p:nvSpPr>
        <p:spPr>
          <a:xfrm>
            <a:off x="3768408" y="0"/>
            <a:ext cx="3791268" cy="10691813"/>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ZA"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Oval 8">
            <a:extLst>
              <a:ext uri="{FF2B5EF4-FFF2-40B4-BE49-F238E27FC236}">
                <a16:creationId xmlns:a16="http://schemas.microsoft.com/office/drawing/2014/main" id="{9B4CD951-F882-4EB2-8B75-60828D14D300}"/>
              </a:ext>
            </a:extLst>
          </p:cNvPr>
          <p:cNvSpPr/>
          <p:nvPr/>
        </p:nvSpPr>
        <p:spPr>
          <a:xfrm>
            <a:off x="3722688" y="5419725"/>
            <a:ext cx="45719" cy="4571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ZA"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Hexagon 6">
            <a:extLst>
              <a:ext uri="{FF2B5EF4-FFF2-40B4-BE49-F238E27FC236}">
                <a16:creationId xmlns:a16="http://schemas.microsoft.com/office/drawing/2014/main" id="{DE082874-4BF4-4F7F-BED1-FB852C5AAD07}"/>
              </a:ext>
            </a:extLst>
          </p:cNvPr>
          <p:cNvSpPr/>
          <p:nvPr/>
        </p:nvSpPr>
        <p:spPr>
          <a:xfrm rot="5400000">
            <a:off x="3776841" y="9092900"/>
            <a:ext cx="1455785" cy="1455785"/>
          </a:xfrm>
          <a:prstGeom prst="hexag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ZA"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1" name="Group 10">
            <a:extLst>
              <a:ext uri="{FF2B5EF4-FFF2-40B4-BE49-F238E27FC236}">
                <a16:creationId xmlns:a16="http://schemas.microsoft.com/office/drawing/2014/main" id="{D3F3D1A8-ABD6-4D97-BBE4-F6FBC9B654C6}"/>
              </a:ext>
            </a:extLst>
          </p:cNvPr>
          <p:cNvGrpSpPr/>
          <p:nvPr/>
        </p:nvGrpSpPr>
        <p:grpSpPr>
          <a:xfrm>
            <a:off x="2284157" y="9088673"/>
            <a:ext cx="1494779" cy="1494779"/>
            <a:chOff x="2318671" y="5380027"/>
            <a:chExt cx="2880000" cy="2880000"/>
          </a:xfrm>
          <a:solidFill>
            <a:schemeClr val="accent6">
              <a:lumMod val="75000"/>
            </a:schemeClr>
          </a:solidFill>
        </p:grpSpPr>
        <p:sp>
          <p:nvSpPr>
            <p:cNvPr id="8" name="Hexagon 7">
              <a:extLst>
                <a:ext uri="{FF2B5EF4-FFF2-40B4-BE49-F238E27FC236}">
                  <a16:creationId xmlns:a16="http://schemas.microsoft.com/office/drawing/2014/main" id="{F36998E7-0BB0-44D8-83F6-5F9FA89EAED3}"/>
                </a:ext>
              </a:extLst>
            </p:cNvPr>
            <p:cNvSpPr/>
            <p:nvPr/>
          </p:nvSpPr>
          <p:spPr>
            <a:xfrm rot="5400000">
              <a:off x="2318671" y="5380027"/>
              <a:ext cx="2880000" cy="2880000"/>
            </a:xfrm>
            <a:prstGeom prst="hexag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ZA"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Oval 9">
              <a:extLst>
                <a:ext uri="{FF2B5EF4-FFF2-40B4-BE49-F238E27FC236}">
                  <a16:creationId xmlns:a16="http://schemas.microsoft.com/office/drawing/2014/main" id="{BBA269A9-E6E9-4EA2-9C73-500E403928C9}"/>
                </a:ext>
              </a:extLst>
            </p:cNvPr>
            <p:cNvSpPr/>
            <p:nvPr/>
          </p:nvSpPr>
          <p:spPr>
            <a:xfrm>
              <a:off x="3733165" y="5396865"/>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ZA"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6" name="Hexagon 5">
            <a:extLst>
              <a:ext uri="{FF2B5EF4-FFF2-40B4-BE49-F238E27FC236}">
                <a16:creationId xmlns:a16="http://schemas.microsoft.com/office/drawing/2014/main" id="{DF4B5081-4F9C-48C6-A156-0FF21B3A5671}"/>
              </a:ext>
            </a:extLst>
          </p:cNvPr>
          <p:cNvSpPr/>
          <p:nvPr/>
        </p:nvSpPr>
        <p:spPr>
          <a:xfrm rot="5400000">
            <a:off x="3033446" y="7987311"/>
            <a:ext cx="1469922" cy="1469922"/>
          </a:xfrm>
          <a:prstGeom prst="hexagon">
            <a:avLst/>
          </a:prstGeom>
          <a:solidFill>
            <a:srgbClr val="DAA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ZA"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p:cNvSpPr/>
          <p:nvPr/>
        </p:nvSpPr>
        <p:spPr>
          <a:xfrm>
            <a:off x="2175513" y="519531"/>
            <a:ext cx="3016660" cy="461665"/>
          </a:xfrm>
          <a:prstGeom prst="rect">
            <a:avLst/>
          </a:prstGeom>
        </p:spPr>
        <p:txBody>
          <a:bodyPr wrap="none">
            <a:spAutoFit/>
          </a:bodyPr>
          <a:lstStyle/>
          <a:p>
            <a:r>
              <a:rPr lang="id-ID" sz="2400" b="1" dirty="0">
                <a:latin typeface="Times New Roman" panose="02020603050405020304" pitchFamily="18" charset="0"/>
                <a:cs typeface="Times New Roman" panose="02020603050405020304" pitchFamily="18" charset="0"/>
              </a:rPr>
              <a:t>KATA </a:t>
            </a:r>
            <a:r>
              <a:rPr lang="id-ID" sz="2400" b="1" dirty="0" smtClean="0">
                <a:latin typeface="Times New Roman" panose="02020603050405020304" pitchFamily="18" charset="0"/>
                <a:cs typeface="Times New Roman" panose="02020603050405020304" pitchFamily="18" charset="0"/>
              </a:rPr>
              <a:t>PEN</a:t>
            </a:r>
            <a:r>
              <a:rPr lang="id-ID" sz="2400" b="1" dirty="0" smtClean="0">
                <a:solidFill>
                  <a:schemeClr val="bg1"/>
                </a:solidFill>
                <a:latin typeface="Times New Roman" panose="02020603050405020304" pitchFamily="18" charset="0"/>
                <a:cs typeface="Times New Roman" panose="02020603050405020304" pitchFamily="18" charset="0"/>
              </a:rPr>
              <a:t>GANTAR</a:t>
            </a:r>
            <a:endParaRPr lang="id-ID" sz="2400" dirty="0">
              <a:solidFill>
                <a:schemeClr val="bg1"/>
              </a:solidFill>
              <a:latin typeface="Times New Roman" panose="02020603050405020304" pitchFamily="18" charset="0"/>
              <a:cs typeface="Times New Roman" panose="02020603050405020304" pitchFamily="18" charset="0"/>
            </a:endParaRPr>
          </a:p>
        </p:txBody>
      </p:sp>
      <p:sp>
        <p:nvSpPr>
          <p:cNvPr id="23" name="Rectangle 22"/>
          <p:cNvSpPr/>
          <p:nvPr/>
        </p:nvSpPr>
        <p:spPr>
          <a:xfrm>
            <a:off x="212653" y="1149377"/>
            <a:ext cx="3349698" cy="7201972"/>
          </a:xfrm>
          <a:prstGeom prst="rect">
            <a:avLst/>
          </a:prstGeom>
        </p:spPr>
        <p:txBody>
          <a:bodyPr wrap="square">
            <a:spAutoFit/>
          </a:bodyPr>
          <a:lstStyle/>
          <a:p>
            <a:pPr algn="just"/>
            <a:r>
              <a:rPr lang="id-ID" sz="1400" dirty="0">
                <a:latin typeface="Times New Roman" panose="02020603050405020304" pitchFamily="18" charset="0"/>
                <a:cs typeface="Times New Roman" panose="02020603050405020304" pitchFamily="18" charset="0"/>
              </a:rPr>
              <a:t>Sektor perbankan dalam kehidupan masyarakat modern dewasa ini memegang peranan yang sangat penting dalam usaha pertumbuhan dan pengembangan di sektor ekonomi khususnya dan dalam rangka menciptakan stabilitas perekonomian nasional ke arah peningkatan taraf hidup rakyat pada umumnya. Menurut Undang-Undang RI No. 10 Tahun 1998 tentang Perbankan, yang dimaksud perbankan adalah segala sesuatu yang menyangkut tentang bank, mencakup kelembagaan, kegiatan usaha, serta cara dan proses dalam melaksanakan kegiatan usahanya. Definisi Bank itu sendiri adalah sebuah badan usaha yang tugas utamanya sebagai lembaga perantara keuangan (</a:t>
            </a:r>
            <a:r>
              <a:rPr lang="id-ID" sz="1400" i="1" dirty="0">
                <a:latin typeface="Times New Roman" panose="02020603050405020304" pitchFamily="18" charset="0"/>
                <a:cs typeface="Times New Roman" panose="02020603050405020304" pitchFamily="18" charset="0"/>
              </a:rPr>
              <a:t>financial Intermediaters</a:t>
            </a:r>
            <a:r>
              <a:rPr lang="id-ID" sz="1400" dirty="0">
                <a:latin typeface="Times New Roman" panose="02020603050405020304" pitchFamily="18" charset="0"/>
                <a:cs typeface="Times New Roman" panose="02020603050405020304" pitchFamily="18" charset="0"/>
              </a:rPr>
              <a:t>) yang menyalurkan dana dari pihak yang berkelebihan dana (</a:t>
            </a:r>
            <a:r>
              <a:rPr lang="id-ID" sz="1400" i="1" dirty="0">
                <a:latin typeface="Times New Roman" panose="02020603050405020304" pitchFamily="18" charset="0"/>
                <a:cs typeface="Times New Roman" panose="02020603050405020304" pitchFamily="18" charset="0"/>
              </a:rPr>
              <a:t>idle fund/surplus unit</a:t>
            </a:r>
            <a:r>
              <a:rPr lang="id-ID" sz="1400" dirty="0">
                <a:latin typeface="Times New Roman" panose="02020603050405020304" pitchFamily="18" charset="0"/>
                <a:cs typeface="Times New Roman" panose="02020603050405020304" pitchFamily="18" charset="0"/>
              </a:rPr>
              <a:t>) kepada pihak yang membutuhkan dan atau kekurangan dan (</a:t>
            </a:r>
            <a:r>
              <a:rPr lang="id-ID" sz="1400" i="1" dirty="0">
                <a:latin typeface="Times New Roman" panose="02020603050405020304" pitchFamily="18" charset="0"/>
                <a:cs typeface="Times New Roman" panose="02020603050405020304" pitchFamily="18" charset="0"/>
              </a:rPr>
              <a:t>deficit unit</a:t>
            </a:r>
            <a:r>
              <a:rPr lang="id-ID" sz="1400" dirty="0">
                <a:latin typeface="Times New Roman" panose="02020603050405020304" pitchFamily="18" charset="0"/>
                <a:cs typeface="Times New Roman" panose="02020603050405020304" pitchFamily="18" charset="0"/>
              </a:rPr>
              <a:t>) pada waktu yang ditentukan</a:t>
            </a:r>
            <a:r>
              <a:rPr lang="id-ID" sz="1400" dirty="0" smtClean="0">
                <a:latin typeface="Times New Roman" panose="02020603050405020304" pitchFamily="18" charset="0"/>
                <a:cs typeface="Times New Roman" panose="02020603050405020304" pitchFamily="18" charset="0"/>
              </a:rPr>
              <a:t>.</a:t>
            </a:r>
            <a:r>
              <a:rPr lang="en-US" sz="1400" dirty="0" smtClean="0">
                <a:latin typeface="Times New Roman" panose="02020603050405020304" pitchFamily="18" charset="0"/>
                <a:cs typeface="Times New Roman" panose="02020603050405020304" pitchFamily="18" charset="0"/>
              </a:rPr>
              <a:t> </a:t>
            </a:r>
            <a:r>
              <a:rPr lang="id-ID" sz="1400" dirty="0">
                <a:latin typeface="Times New Roman" panose="02020603050405020304" pitchFamily="18" charset="0"/>
                <a:cs typeface="Times New Roman" panose="02020603050405020304" pitchFamily="18" charset="0"/>
              </a:rPr>
              <a:t>Perbankan memiliki peranan yang sangat penting dalam menunjang berjalannya roda perekonomian dan pembangunan nasional, mengingat fungsinya sebagai lembaga intermediasi, penyelenggara transaksi pembayaran, dan lain-lain. Sebagai lembaga intermediasi, pihak perbankan membutuhkan kepercayaan dari masyarakat terutama nasabahnya sehingga kelangsungan sektor perbankan sebagai urat nadi perekonomian dapat terus berjalan.</a:t>
            </a:r>
          </a:p>
        </p:txBody>
      </p:sp>
      <p:sp>
        <p:nvSpPr>
          <p:cNvPr id="24" name="Rectangle 23"/>
          <p:cNvSpPr/>
          <p:nvPr/>
        </p:nvSpPr>
        <p:spPr>
          <a:xfrm>
            <a:off x="3852386" y="1149377"/>
            <a:ext cx="3623312" cy="3108543"/>
          </a:xfrm>
          <a:prstGeom prst="rect">
            <a:avLst/>
          </a:prstGeom>
        </p:spPr>
        <p:txBody>
          <a:bodyPr wrap="square">
            <a:spAutoFit/>
          </a:bodyPr>
          <a:lstStyle/>
          <a:p>
            <a:pPr algn="just"/>
            <a:r>
              <a:rPr lang="en-US" sz="1400" dirty="0" err="1" smtClean="0">
                <a:solidFill>
                  <a:schemeClr val="bg1"/>
                </a:solidFill>
                <a:latin typeface="Times New Roman" panose="02020603050405020304" pitchFamily="18" charset="0"/>
                <a:cs typeface="Times New Roman" panose="02020603050405020304" pitchFamily="18" charset="0"/>
              </a:rPr>
              <a:t>Oleh</a:t>
            </a:r>
            <a:r>
              <a:rPr lang="en-US" sz="1400" dirty="0" smtClean="0">
                <a:solidFill>
                  <a:schemeClr val="bg1"/>
                </a:solidFill>
                <a:latin typeface="Times New Roman" panose="02020603050405020304" pitchFamily="18" charset="0"/>
                <a:cs typeface="Times New Roman" panose="02020603050405020304" pitchFamily="18" charset="0"/>
              </a:rPr>
              <a:t> </a:t>
            </a:r>
            <a:r>
              <a:rPr lang="en-US" sz="1400" dirty="0" err="1" smtClean="0">
                <a:solidFill>
                  <a:schemeClr val="bg1"/>
                </a:solidFill>
                <a:latin typeface="Times New Roman" panose="02020603050405020304" pitchFamily="18" charset="0"/>
                <a:cs typeface="Times New Roman" panose="02020603050405020304" pitchFamily="18" charset="0"/>
              </a:rPr>
              <a:t>karena</a:t>
            </a:r>
            <a:r>
              <a:rPr lang="en-US" sz="1400" dirty="0" smtClean="0">
                <a:solidFill>
                  <a:schemeClr val="bg1"/>
                </a:solidFill>
                <a:latin typeface="Times New Roman" panose="02020603050405020304" pitchFamily="18" charset="0"/>
                <a:cs typeface="Times New Roman" panose="02020603050405020304" pitchFamily="18" charset="0"/>
              </a:rPr>
              <a:t> </a:t>
            </a:r>
            <a:r>
              <a:rPr lang="en-US" sz="1400" dirty="0" err="1" smtClean="0">
                <a:solidFill>
                  <a:schemeClr val="bg1"/>
                </a:solidFill>
                <a:latin typeface="Times New Roman" panose="02020603050405020304" pitchFamily="18" charset="0"/>
                <a:cs typeface="Times New Roman" panose="02020603050405020304" pitchFamily="18" charset="0"/>
              </a:rPr>
              <a:t>itu</a:t>
            </a:r>
            <a:r>
              <a:rPr lang="en-US" sz="1400" dirty="0" smtClean="0">
                <a:solidFill>
                  <a:schemeClr val="bg1"/>
                </a:solidFill>
                <a:latin typeface="Times New Roman" panose="02020603050405020304" pitchFamily="18" charset="0"/>
                <a:cs typeface="Times New Roman" panose="02020603050405020304" pitchFamily="18" charset="0"/>
              </a:rPr>
              <a:t>, u</a:t>
            </a:r>
            <a:r>
              <a:rPr lang="id-ID" sz="1400" dirty="0" smtClean="0">
                <a:solidFill>
                  <a:schemeClr val="bg1"/>
                </a:solidFill>
                <a:latin typeface="Times New Roman" panose="02020603050405020304" pitchFamily="18" charset="0"/>
                <a:cs typeface="Times New Roman" panose="02020603050405020304" pitchFamily="18" charset="0"/>
              </a:rPr>
              <a:t>ntuk </a:t>
            </a:r>
            <a:r>
              <a:rPr lang="id-ID" sz="1400" dirty="0">
                <a:solidFill>
                  <a:schemeClr val="bg1"/>
                </a:solidFill>
                <a:latin typeface="Times New Roman" panose="02020603050405020304" pitchFamily="18" charset="0"/>
                <a:cs typeface="Times New Roman" panose="02020603050405020304" pitchFamily="18" charset="0"/>
              </a:rPr>
              <a:t>memperoleh kepercayaan </a:t>
            </a:r>
            <a:r>
              <a:rPr lang="id-ID" sz="1400" dirty="0" smtClean="0">
                <a:solidFill>
                  <a:schemeClr val="bg1"/>
                </a:solidFill>
                <a:latin typeface="Times New Roman" panose="02020603050405020304" pitchFamily="18" charset="0"/>
                <a:cs typeface="Times New Roman" panose="02020603050405020304" pitchFamily="18" charset="0"/>
              </a:rPr>
              <a:t>masyarakat</a:t>
            </a:r>
            <a:r>
              <a:rPr lang="id-ID" sz="1400" dirty="0">
                <a:solidFill>
                  <a:schemeClr val="bg1"/>
                </a:solidFill>
                <a:latin typeface="Times New Roman" panose="02020603050405020304" pitchFamily="18" charset="0"/>
                <a:cs typeface="Times New Roman" panose="02020603050405020304" pitchFamily="18" charset="0"/>
              </a:rPr>
              <a:t>, </a:t>
            </a:r>
            <a:r>
              <a:rPr lang="en-US" sz="1400" dirty="0" smtClean="0">
                <a:solidFill>
                  <a:schemeClr val="bg1"/>
                </a:solidFill>
                <a:latin typeface="Times New Roman" panose="02020603050405020304" pitchFamily="18" charset="0"/>
                <a:cs typeface="Times New Roman" panose="02020603050405020304" pitchFamily="18" charset="0"/>
              </a:rPr>
              <a:t>Kami </a:t>
            </a:r>
            <a:r>
              <a:rPr lang="id-ID" sz="1400" dirty="0" smtClean="0">
                <a:solidFill>
                  <a:schemeClr val="bg1"/>
                </a:solidFill>
                <a:latin typeface="Times New Roman" panose="02020603050405020304" pitchFamily="18" charset="0"/>
                <a:cs typeface="Times New Roman" panose="02020603050405020304" pitchFamily="18" charset="0"/>
              </a:rPr>
              <a:t>secara </a:t>
            </a:r>
            <a:r>
              <a:rPr lang="id-ID" sz="1400" dirty="0">
                <a:solidFill>
                  <a:schemeClr val="bg1"/>
                </a:solidFill>
                <a:latin typeface="Times New Roman" panose="02020603050405020304" pitchFamily="18" charset="0"/>
                <a:cs typeface="Times New Roman" panose="02020603050405020304" pitchFamily="18" charset="0"/>
              </a:rPr>
              <a:t>profesional mulai dari segi pelayanannya, strategi pemasaran yang baik, segi keuangan </a:t>
            </a:r>
            <a:r>
              <a:rPr lang="en-US" sz="1400" dirty="0" err="1" smtClean="0">
                <a:solidFill>
                  <a:schemeClr val="bg1"/>
                </a:solidFill>
                <a:latin typeface="Times New Roman" panose="02020603050405020304" pitchFamily="18" charset="0"/>
                <a:cs typeface="Times New Roman" panose="02020603050405020304" pitchFamily="18" charset="0"/>
              </a:rPr>
              <a:t>menge</a:t>
            </a:r>
            <a:r>
              <a:rPr lang="id-ID" sz="1400" dirty="0" smtClean="0">
                <a:solidFill>
                  <a:schemeClr val="bg1"/>
                </a:solidFill>
                <a:latin typeface="Times New Roman" panose="02020603050405020304" pitchFamily="18" charset="0"/>
                <a:cs typeface="Times New Roman" panose="02020603050405020304" pitchFamily="18" charset="0"/>
              </a:rPr>
              <a:t>lola </a:t>
            </a:r>
            <a:r>
              <a:rPr lang="id-ID" sz="1400" dirty="0">
                <a:solidFill>
                  <a:schemeClr val="bg1"/>
                </a:solidFill>
                <a:latin typeface="Times New Roman" panose="02020603050405020304" pitchFamily="18" charset="0"/>
                <a:cs typeface="Times New Roman" panose="02020603050405020304" pitchFamily="18" charset="0"/>
              </a:rPr>
              <a:t>dengan prinsip kehati-hatian, </a:t>
            </a:r>
            <a:r>
              <a:rPr lang="en-US" sz="1400" dirty="0" err="1" smtClean="0">
                <a:solidFill>
                  <a:schemeClr val="bg1"/>
                </a:solidFill>
                <a:latin typeface="Times New Roman" panose="02020603050405020304" pitchFamily="18" charset="0"/>
                <a:cs typeface="Times New Roman" panose="02020603050405020304" pitchFamily="18" charset="0"/>
              </a:rPr>
              <a:t>dengan</a:t>
            </a:r>
            <a:r>
              <a:rPr lang="en-US" sz="1400" dirty="0" smtClean="0">
                <a:solidFill>
                  <a:schemeClr val="bg1"/>
                </a:solidFill>
                <a:latin typeface="Times New Roman" panose="02020603050405020304" pitchFamily="18" charset="0"/>
                <a:cs typeface="Times New Roman" panose="02020603050405020304" pitchFamily="18" charset="0"/>
              </a:rPr>
              <a:t> </a:t>
            </a:r>
            <a:r>
              <a:rPr lang="en-US" sz="1400" dirty="0" err="1" smtClean="0">
                <a:solidFill>
                  <a:schemeClr val="bg1"/>
                </a:solidFill>
                <a:latin typeface="Times New Roman" panose="02020603050405020304" pitchFamily="18" charset="0"/>
                <a:cs typeface="Times New Roman" panose="02020603050405020304" pitchFamily="18" charset="0"/>
              </a:rPr>
              <a:t>produk</a:t>
            </a:r>
            <a:r>
              <a:rPr lang="en-US" sz="1400" dirty="0" smtClean="0">
                <a:solidFill>
                  <a:schemeClr val="bg1"/>
                </a:solidFill>
                <a:latin typeface="Times New Roman" panose="02020603050405020304" pitchFamily="18" charset="0"/>
                <a:cs typeface="Times New Roman" panose="02020603050405020304" pitchFamily="18" charset="0"/>
              </a:rPr>
              <a:t> </a:t>
            </a:r>
            <a:r>
              <a:rPr lang="id-ID" sz="1400" dirty="0" smtClean="0">
                <a:solidFill>
                  <a:schemeClr val="bg1"/>
                </a:solidFill>
                <a:latin typeface="Times New Roman" panose="02020603050405020304" pitchFamily="18" charset="0"/>
                <a:cs typeface="Times New Roman" panose="02020603050405020304" pitchFamily="18" charset="0"/>
              </a:rPr>
              <a:t>inovatif</a:t>
            </a:r>
            <a:r>
              <a:rPr lang="en-US" sz="1400" dirty="0" smtClean="0">
                <a:solidFill>
                  <a:schemeClr val="bg1"/>
                </a:solidFill>
                <a:latin typeface="Times New Roman" panose="02020603050405020304" pitchFamily="18" charset="0"/>
                <a:cs typeface="Times New Roman" panose="02020603050405020304" pitchFamily="18" charset="0"/>
              </a:rPr>
              <a:t> </a:t>
            </a:r>
            <a:r>
              <a:rPr lang="id-ID" sz="1400" dirty="0" smtClean="0">
                <a:solidFill>
                  <a:schemeClr val="bg1"/>
                </a:solidFill>
                <a:latin typeface="Times New Roman" panose="02020603050405020304" pitchFamily="18" charset="0"/>
                <a:cs typeface="Times New Roman" panose="02020603050405020304" pitchFamily="18" charset="0"/>
              </a:rPr>
              <a:t> yang </a:t>
            </a:r>
            <a:r>
              <a:rPr lang="id-ID" sz="1400" dirty="0">
                <a:solidFill>
                  <a:schemeClr val="bg1"/>
                </a:solidFill>
                <a:latin typeface="Times New Roman" panose="02020603050405020304" pitchFamily="18" charset="0"/>
                <a:cs typeface="Times New Roman" panose="02020603050405020304" pitchFamily="18" charset="0"/>
              </a:rPr>
              <a:t>dibutuhkan oleh masyarakat</a:t>
            </a:r>
            <a:r>
              <a:rPr lang="id-ID" sz="1400" dirty="0" smtClean="0">
                <a:solidFill>
                  <a:schemeClr val="bg1"/>
                </a:solidFill>
                <a:latin typeface="Times New Roman" panose="02020603050405020304" pitchFamily="18" charset="0"/>
                <a:cs typeface="Times New Roman" panose="02020603050405020304" pitchFamily="18" charset="0"/>
              </a:rPr>
              <a:t>.</a:t>
            </a:r>
            <a:endParaRPr lang="en-US" sz="1400" dirty="0" smtClean="0">
              <a:solidFill>
                <a:schemeClr val="bg1"/>
              </a:solidFill>
              <a:latin typeface="Times New Roman" panose="02020603050405020304" pitchFamily="18" charset="0"/>
              <a:cs typeface="Times New Roman" panose="02020603050405020304" pitchFamily="18" charset="0"/>
            </a:endParaRPr>
          </a:p>
          <a:p>
            <a:pPr algn="just"/>
            <a:endParaRPr lang="id-ID" sz="1400" dirty="0">
              <a:solidFill>
                <a:schemeClr val="bg1"/>
              </a:solidFill>
              <a:latin typeface="Times New Roman" panose="02020603050405020304" pitchFamily="18" charset="0"/>
              <a:cs typeface="Times New Roman" panose="02020603050405020304" pitchFamily="18" charset="0"/>
            </a:endParaRPr>
          </a:p>
          <a:p>
            <a:pPr algn="just"/>
            <a:r>
              <a:rPr lang="id-ID" sz="1400" dirty="0" smtClean="0">
                <a:solidFill>
                  <a:schemeClr val="bg1"/>
                </a:solidFill>
                <a:latin typeface="Times New Roman" panose="02020603050405020304" pitchFamily="18" charset="0"/>
                <a:cs typeface="Times New Roman" panose="02020603050405020304" pitchFamily="18" charset="0"/>
              </a:rPr>
              <a:t>Dengan </a:t>
            </a:r>
            <a:r>
              <a:rPr lang="id-ID" sz="1400" i="1" dirty="0">
                <a:solidFill>
                  <a:schemeClr val="bg1"/>
                </a:solidFill>
                <a:latin typeface="Times New Roman" panose="02020603050405020304" pitchFamily="18" charset="0"/>
                <a:cs typeface="Times New Roman" panose="02020603050405020304" pitchFamily="18" charset="0"/>
              </a:rPr>
              <a:t>Company Profle</a:t>
            </a:r>
            <a:r>
              <a:rPr lang="id-ID" sz="1400" dirty="0">
                <a:solidFill>
                  <a:schemeClr val="bg1"/>
                </a:solidFill>
                <a:latin typeface="Times New Roman" panose="02020603050405020304" pitchFamily="18" charset="0"/>
                <a:cs typeface="Times New Roman" panose="02020603050405020304" pitchFamily="18" charset="0"/>
              </a:rPr>
              <a:t> (Profil Perusahaan) ini </a:t>
            </a:r>
            <a:r>
              <a:rPr lang="id-ID" sz="1400" dirty="0" smtClean="0">
                <a:solidFill>
                  <a:schemeClr val="bg1"/>
                </a:solidFill>
                <a:latin typeface="Times New Roman" panose="02020603050405020304" pitchFamily="18" charset="0"/>
                <a:cs typeface="Times New Roman" panose="02020603050405020304" pitchFamily="18" charset="0"/>
              </a:rPr>
              <a:t>diharapkan</a:t>
            </a:r>
            <a:r>
              <a:rPr lang="en-US" sz="1400" dirty="0" smtClean="0">
                <a:solidFill>
                  <a:schemeClr val="bg1"/>
                </a:solidFill>
                <a:latin typeface="Times New Roman" panose="02020603050405020304" pitchFamily="18" charset="0"/>
                <a:cs typeface="Times New Roman" panose="02020603050405020304" pitchFamily="18" charset="0"/>
              </a:rPr>
              <a:t> </a:t>
            </a:r>
            <a:r>
              <a:rPr lang="id-ID" sz="1400" dirty="0" smtClean="0">
                <a:solidFill>
                  <a:schemeClr val="bg1"/>
                </a:solidFill>
                <a:latin typeface="Times New Roman" panose="02020603050405020304" pitchFamily="18" charset="0"/>
                <a:cs typeface="Times New Roman" panose="02020603050405020304" pitchFamily="18" charset="0"/>
              </a:rPr>
              <a:t>masyarakat mengetahui</a:t>
            </a:r>
            <a:r>
              <a:rPr lang="en-US" sz="1400" dirty="0" smtClean="0">
                <a:solidFill>
                  <a:schemeClr val="bg1"/>
                </a:solidFill>
                <a:latin typeface="Times New Roman" panose="02020603050405020304" pitchFamily="18" charset="0"/>
                <a:cs typeface="Times New Roman" panose="02020603050405020304" pitchFamily="18" charset="0"/>
              </a:rPr>
              <a:t> </a:t>
            </a:r>
            <a:r>
              <a:rPr lang="id-ID" sz="1400" dirty="0" smtClean="0">
                <a:solidFill>
                  <a:schemeClr val="bg1"/>
                </a:solidFill>
                <a:latin typeface="Times New Roman" panose="02020603050405020304" pitchFamily="18" charset="0"/>
                <a:cs typeface="Times New Roman" panose="02020603050405020304" pitchFamily="18" charset="0"/>
              </a:rPr>
              <a:t>Perkembangan </a:t>
            </a:r>
            <a:r>
              <a:rPr lang="id-ID" sz="1400" dirty="0">
                <a:solidFill>
                  <a:schemeClr val="bg1"/>
                </a:solidFill>
                <a:latin typeface="Times New Roman" panose="02020603050405020304" pitchFamily="18" charset="0"/>
                <a:cs typeface="Times New Roman" panose="02020603050405020304" pitchFamily="18" charset="0"/>
              </a:rPr>
              <a:t>dan </a:t>
            </a:r>
            <a:r>
              <a:rPr lang="id-ID" sz="1400" dirty="0" smtClean="0">
                <a:solidFill>
                  <a:schemeClr val="bg1"/>
                </a:solidFill>
                <a:latin typeface="Times New Roman" panose="02020603050405020304" pitchFamily="18" charset="0"/>
                <a:cs typeface="Times New Roman" panose="02020603050405020304" pitchFamily="18" charset="0"/>
              </a:rPr>
              <a:t>pertumbuhan</a:t>
            </a:r>
            <a:r>
              <a:rPr lang="en-US" sz="1400" dirty="0">
                <a:solidFill>
                  <a:schemeClr val="bg1"/>
                </a:solidFill>
                <a:latin typeface="Times New Roman" panose="02020603050405020304" pitchFamily="18" charset="0"/>
                <a:cs typeface="Times New Roman" panose="02020603050405020304" pitchFamily="18" charset="0"/>
              </a:rPr>
              <a:t> </a:t>
            </a:r>
            <a:r>
              <a:rPr lang="id-ID" sz="1400" dirty="0" smtClean="0">
                <a:solidFill>
                  <a:schemeClr val="bg1"/>
                </a:solidFill>
                <a:latin typeface="Times New Roman" panose="02020603050405020304" pitchFamily="18" charset="0"/>
                <a:cs typeface="Times New Roman" panose="02020603050405020304" pitchFamily="18" charset="0"/>
              </a:rPr>
              <a:t>usaha </a:t>
            </a:r>
            <a:r>
              <a:rPr lang="id-ID" sz="1400" dirty="0">
                <a:solidFill>
                  <a:schemeClr val="bg1"/>
                </a:solidFill>
                <a:latin typeface="Times New Roman" panose="02020603050405020304" pitchFamily="18" charset="0"/>
                <a:cs typeface="Times New Roman" panose="02020603050405020304" pitchFamily="18" charset="0"/>
              </a:rPr>
              <a:t>(kinerja) PT </a:t>
            </a:r>
            <a:r>
              <a:rPr lang="id-ID" sz="1400" dirty="0" smtClean="0">
                <a:solidFill>
                  <a:schemeClr val="bg1"/>
                </a:solidFill>
                <a:latin typeface="Times New Roman" panose="02020603050405020304" pitchFamily="18" charset="0"/>
                <a:cs typeface="Times New Roman" panose="02020603050405020304" pitchFamily="18" charset="0"/>
              </a:rPr>
              <a:t>BPR</a:t>
            </a:r>
            <a:r>
              <a:rPr lang="en-US" sz="1400" dirty="0" smtClean="0">
                <a:solidFill>
                  <a:schemeClr val="bg1"/>
                </a:solidFill>
                <a:latin typeface="Times New Roman" panose="02020603050405020304" pitchFamily="18" charset="0"/>
                <a:cs typeface="Times New Roman" panose="02020603050405020304" pitchFamily="18" charset="0"/>
              </a:rPr>
              <a:t> </a:t>
            </a:r>
            <a:r>
              <a:rPr lang="en-US" sz="1400" dirty="0" err="1" smtClean="0">
                <a:solidFill>
                  <a:schemeClr val="bg1"/>
                </a:solidFill>
                <a:latin typeface="Times New Roman" panose="02020603050405020304" pitchFamily="18" charset="0"/>
                <a:cs typeface="Times New Roman" panose="02020603050405020304" pitchFamily="18" charset="0"/>
              </a:rPr>
              <a:t>Muara</a:t>
            </a:r>
            <a:r>
              <a:rPr lang="en-US" sz="1400" dirty="0" smtClean="0">
                <a:solidFill>
                  <a:schemeClr val="bg1"/>
                </a:solidFill>
                <a:latin typeface="Times New Roman" panose="02020603050405020304" pitchFamily="18" charset="0"/>
                <a:cs typeface="Times New Roman" panose="02020603050405020304" pitchFamily="18" charset="0"/>
              </a:rPr>
              <a:t> </a:t>
            </a:r>
            <a:r>
              <a:rPr lang="en-US" sz="1400" dirty="0" err="1" smtClean="0">
                <a:solidFill>
                  <a:schemeClr val="bg1"/>
                </a:solidFill>
                <a:latin typeface="Times New Roman" panose="02020603050405020304" pitchFamily="18" charset="0"/>
                <a:cs typeface="Times New Roman" panose="02020603050405020304" pitchFamily="18" charset="0"/>
              </a:rPr>
              <a:t>Sumber</a:t>
            </a:r>
            <a:r>
              <a:rPr lang="en-US" sz="1400" dirty="0" smtClean="0">
                <a:solidFill>
                  <a:schemeClr val="bg1"/>
                </a:solidFill>
                <a:latin typeface="Times New Roman" panose="02020603050405020304" pitchFamily="18" charset="0"/>
                <a:cs typeface="Times New Roman" panose="02020603050405020304" pitchFamily="18" charset="0"/>
              </a:rPr>
              <a:t> Dana</a:t>
            </a:r>
            <a:r>
              <a:rPr lang="id-ID" sz="1400" dirty="0" smtClean="0">
                <a:solidFill>
                  <a:schemeClr val="bg1"/>
                </a:solidFill>
                <a:latin typeface="Times New Roman" panose="02020603050405020304" pitchFamily="18" charset="0"/>
                <a:cs typeface="Times New Roman" panose="02020603050405020304" pitchFamily="18" charset="0"/>
              </a:rPr>
              <a:t> </a:t>
            </a:r>
            <a:r>
              <a:rPr lang="id-ID" sz="1400" dirty="0">
                <a:solidFill>
                  <a:schemeClr val="bg1"/>
                </a:solidFill>
                <a:latin typeface="Times New Roman" panose="02020603050405020304" pitchFamily="18" charset="0"/>
                <a:cs typeface="Times New Roman" panose="02020603050405020304" pitchFamily="18" charset="0"/>
              </a:rPr>
              <a:t>selama ini </a:t>
            </a:r>
            <a:r>
              <a:rPr lang="id-ID" sz="1400" dirty="0" smtClean="0">
                <a:solidFill>
                  <a:schemeClr val="bg1"/>
                </a:solidFill>
                <a:latin typeface="Times New Roman" panose="02020603050405020304" pitchFamily="18" charset="0"/>
                <a:cs typeface="Times New Roman" panose="02020603050405020304" pitchFamily="18" charset="0"/>
              </a:rPr>
              <a:t>merupakan</a:t>
            </a:r>
            <a:r>
              <a:rPr lang="en-US" sz="1400" dirty="0" smtClean="0">
                <a:solidFill>
                  <a:schemeClr val="bg1"/>
                </a:solidFill>
                <a:latin typeface="Times New Roman" panose="02020603050405020304" pitchFamily="18" charset="0"/>
                <a:cs typeface="Times New Roman" panose="02020603050405020304" pitchFamily="18" charset="0"/>
              </a:rPr>
              <a:t> </a:t>
            </a:r>
            <a:r>
              <a:rPr lang="id-ID" sz="1400" dirty="0" smtClean="0">
                <a:solidFill>
                  <a:schemeClr val="bg1"/>
                </a:solidFill>
                <a:latin typeface="Times New Roman" panose="02020603050405020304" pitchFamily="18" charset="0"/>
                <a:cs typeface="Times New Roman" panose="02020603050405020304" pitchFamily="18" charset="0"/>
              </a:rPr>
              <a:t>hasil </a:t>
            </a:r>
            <a:r>
              <a:rPr lang="id-ID" sz="1400" dirty="0">
                <a:solidFill>
                  <a:schemeClr val="bg1"/>
                </a:solidFill>
                <a:latin typeface="Times New Roman" panose="02020603050405020304" pitchFamily="18" charset="0"/>
                <a:cs typeface="Times New Roman" panose="02020603050405020304" pitchFamily="18" charset="0"/>
              </a:rPr>
              <a:t>dari </a:t>
            </a:r>
            <a:r>
              <a:rPr lang="id-ID" sz="1400" dirty="0" smtClean="0">
                <a:solidFill>
                  <a:schemeClr val="bg1"/>
                </a:solidFill>
                <a:latin typeface="Times New Roman" panose="02020603050405020304" pitchFamily="18" charset="0"/>
                <a:cs typeface="Times New Roman" panose="02020603050405020304" pitchFamily="18" charset="0"/>
              </a:rPr>
              <a:t>kepercayaan</a:t>
            </a:r>
            <a:r>
              <a:rPr lang="en-US" sz="1400" dirty="0" smtClean="0">
                <a:solidFill>
                  <a:schemeClr val="bg1"/>
                </a:solidFill>
                <a:latin typeface="Times New Roman" panose="02020603050405020304" pitchFamily="18" charset="0"/>
                <a:cs typeface="Times New Roman" panose="02020603050405020304" pitchFamily="18" charset="0"/>
              </a:rPr>
              <a:t> </a:t>
            </a:r>
            <a:r>
              <a:rPr lang="id-ID" sz="1400" dirty="0" smtClean="0">
                <a:solidFill>
                  <a:schemeClr val="bg1"/>
                </a:solidFill>
                <a:latin typeface="Times New Roman" panose="02020603050405020304" pitchFamily="18" charset="0"/>
                <a:cs typeface="Times New Roman" panose="02020603050405020304" pitchFamily="18" charset="0"/>
              </a:rPr>
              <a:t>masyarakat</a:t>
            </a:r>
            <a:r>
              <a:rPr lang="id-ID" sz="1400" dirty="0">
                <a:solidFill>
                  <a:schemeClr val="bg1"/>
                </a:solidFill>
                <a:latin typeface="Times New Roman" panose="02020603050405020304" pitchFamily="18" charset="0"/>
                <a:cs typeface="Times New Roman" panose="02020603050405020304" pitchFamily="18" charset="0"/>
              </a:rPr>
              <a:t>.</a:t>
            </a:r>
          </a:p>
        </p:txBody>
      </p:sp>
      <p:pic>
        <p:nvPicPr>
          <p:cNvPr id="25" name="Content Placeholder 10"/>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4856669" y="4995045"/>
            <a:ext cx="1614745" cy="2211536"/>
          </a:xfrm>
          <a:prstGeom prst="rect">
            <a:avLst/>
          </a:prstGeom>
        </p:spPr>
      </p:pic>
      <p:sp>
        <p:nvSpPr>
          <p:cNvPr id="26" name="Title 1">
            <a:extLst>
              <a:ext uri="{FF2B5EF4-FFF2-40B4-BE49-F238E27FC236}">
                <a16:creationId xmlns:a16="http://schemas.microsoft.com/office/drawing/2014/main" id="{A389EA88-8D83-4F3F-A4C1-4B16E2377F9E}"/>
              </a:ext>
            </a:extLst>
          </p:cNvPr>
          <p:cNvSpPr txBox="1">
            <a:spLocks/>
          </p:cNvSpPr>
          <p:nvPr/>
        </p:nvSpPr>
        <p:spPr>
          <a:xfrm>
            <a:off x="3852386" y="7383379"/>
            <a:ext cx="3623312" cy="411625"/>
          </a:xfrm>
          <a:prstGeom prst="rect">
            <a:avLst/>
          </a:prstGeom>
        </p:spPr>
        <p:txBody>
          <a:bodyPr vert="horz" lIns="91440" tIns="45720" rIns="91440" bIns="45720" rtlCol="0" anchor="ctr">
            <a:noAutofit/>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en-US" sz="1600" b="1" dirty="0" err="1" smtClean="0">
                <a:solidFill>
                  <a:schemeClr val="bg1"/>
                </a:solidFill>
                <a:latin typeface="Times New Roman" panose="02020603050405020304" pitchFamily="18" charset="0"/>
                <a:cs typeface="Times New Roman" panose="02020603050405020304" pitchFamily="18" charset="0"/>
              </a:rPr>
              <a:t>pt.bpr</a:t>
            </a:r>
            <a:r>
              <a:rPr lang="en-US" sz="1600" b="1" dirty="0" smtClean="0">
                <a:solidFill>
                  <a:schemeClr val="bg1"/>
                </a:solidFill>
                <a:latin typeface="Times New Roman" panose="02020603050405020304" pitchFamily="18" charset="0"/>
                <a:cs typeface="Times New Roman" panose="02020603050405020304" pitchFamily="18" charset="0"/>
              </a:rPr>
              <a:t> </a:t>
            </a:r>
            <a:r>
              <a:rPr lang="en-US" sz="1600" b="1" dirty="0" err="1" smtClean="0">
                <a:solidFill>
                  <a:schemeClr val="bg1"/>
                </a:solidFill>
                <a:latin typeface="Times New Roman" panose="02020603050405020304" pitchFamily="18" charset="0"/>
                <a:cs typeface="Times New Roman" panose="02020603050405020304" pitchFamily="18" charset="0"/>
              </a:rPr>
              <a:t>muara</a:t>
            </a:r>
            <a:r>
              <a:rPr lang="en-US" sz="1600" b="1" dirty="0" smtClean="0">
                <a:solidFill>
                  <a:schemeClr val="bg1"/>
                </a:solidFill>
                <a:latin typeface="Times New Roman" panose="02020603050405020304" pitchFamily="18" charset="0"/>
                <a:cs typeface="Times New Roman" panose="02020603050405020304" pitchFamily="18" charset="0"/>
              </a:rPr>
              <a:t> </a:t>
            </a:r>
            <a:r>
              <a:rPr lang="en-US" sz="1600" b="1" dirty="0" err="1" smtClean="0">
                <a:solidFill>
                  <a:schemeClr val="bg1"/>
                </a:solidFill>
                <a:latin typeface="Times New Roman" panose="02020603050405020304" pitchFamily="18" charset="0"/>
                <a:cs typeface="Times New Roman" panose="02020603050405020304" pitchFamily="18" charset="0"/>
              </a:rPr>
              <a:t>sumber</a:t>
            </a:r>
            <a:r>
              <a:rPr lang="en-US" sz="1600" b="1" dirty="0" smtClean="0">
                <a:solidFill>
                  <a:schemeClr val="bg1"/>
                </a:solidFill>
                <a:latin typeface="Times New Roman" panose="02020603050405020304" pitchFamily="18" charset="0"/>
                <a:cs typeface="Times New Roman" panose="02020603050405020304" pitchFamily="18" charset="0"/>
              </a:rPr>
              <a:t> dana</a:t>
            </a:r>
            <a:endParaRPr lang="en-US" sz="1600" b="1"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2096713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2C78AD0-3DAE-4573-B1B3-EC57F127B8A6}"/>
              </a:ext>
            </a:extLst>
          </p:cNvPr>
          <p:cNvSpPr txBox="1"/>
          <p:nvPr/>
        </p:nvSpPr>
        <p:spPr>
          <a:xfrm>
            <a:off x="573211" y="755515"/>
            <a:ext cx="3365770" cy="707886"/>
          </a:xfrm>
          <a:prstGeom prst="rect">
            <a:avLst/>
          </a:prstGeom>
          <a:noFill/>
        </p:spPr>
        <p:txBody>
          <a:bodyPr wrap="square" rtlCol="0">
            <a:spAutoFit/>
          </a:bodyPr>
          <a:lstStyle/>
          <a:p>
            <a:r>
              <a:rPr lang="en-ZA" sz="4000" b="1" dirty="0" smtClean="0">
                <a:solidFill>
                  <a:srgbClr val="BC0000"/>
                </a:solidFill>
                <a:latin typeface="Times New Roman" panose="02020603050405020304" pitchFamily="18" charset="0"/>
                <a:cs typeface="Times New Roman" panose="02020603050405020304" pitchFamily="18" charset="0"/>
              </a:rPr>
              <a:t>DAFTAR ISI</a:t>
            </a:r>
            <a:endParaRPr lang="en-ZA" sz="4000" b="1" dirty="0">
              <a:solidFill>
                <a:srgbClr val="BC0000"/>
              </a:solidFill>
              <a:latin typeface="Times New Roman" panose="02020603050405020304" pitchFamily="18" charset="0"/>
              <a:cs typeface="Times New Roman" panose="02020603050405020304" pitchFamily="18" charset="0"/>
            </a:endParaRPr>
          </a:p>
        </p:txBody>
      </p:sp>
      <p:graphicFrame>
        <p:nvGraphicFramePr>
          <p:cNvPr id="5" name="Table 4">
            <a:extLst>
              <a:ext uri="{FF2B5EF4-FFF2-40B4-BE49-F238E27FC236}">
                <a16:creationId xmlns:a16="http://schemas.microsoft.com/office/drawing/2014/main" id="{13F7700C-6675-4405-8F3A-D32BCAB15277}"/>
              </a:ext>
            </a:extLst>
          </p:cNvPr>
          <p:cNvGraphicFramePr>
            <a:graphicFrameLocks noGrp="1"/>
          </p:cNvGraphicFramePr>
          <p:nvPr>
            <p:extLst>
              <p:ext uri="{D42A27DB-BD31-4B8C-83A1-F6EECF244321}">
                <p14:modId xmlns:p14="http://schemas.microsoft.com/office/powerpoint/2010/main" val="528168414"/>
              </p:ext>
            </p:extLst>
          </p:nvPr>
        </p:nvGraphicFramePr>
        <p:xfrm>
          <a:off x="693637" y="2612176"/>
          <a:ext cx="6172400" cy="5468568"/>
        </p:xfrm>
        <a:graphic>
          <a:graphicData uri="http://schemas.openxmlformats.org/drawingml/2006/table">
            <a:tbl>
              <a:tblPr firstRow="1" bandRow="1">
                <a:tableStyleId>{2D5ABB26-0587-4C30-8999-92F81FD0307C}</a:tableStyleId>
              </a:tblPr>
              <a:tblGrid>
                <a:gridCol w="5279981">
                  <a:extLst>
                    <a:ext uri="{9D8B030D-6E8A-4147-A177-3AD203B41FA5}">
                      <a16:colId xmlns:a16="http://schemas.microsoft.com/office/drawing/2014/main" val="1453499940"/>
                    </a:ext>
                  </a:extLst>
                </a:gridCol>
                <a:gridCol w="892419">
                  <a:extLst>
                    <a:ext uri="{9D8B030D-6E8A-4147-A177-3AD203B41FA5}">
                      <a16:colId xmlns:a16="http://schemas.microsoft.com/office/drawing/2014/main" val="1064854688"/>
                    </a:ext>
                  </a:extLst>
                </a:gridCol>
              </a:tblGrid>
              <a:tr h="455714">
                <a:tc>
                  <a:txBody>
                    <a:bodyPr/>
                    <a:lstStyle/>
                    <a:p>
                      <a:pPr algn="l"/>
                      <a:r>
                        <a:rPr lang="en-US" sz="2000" kern="1200" dirty="0" smtClean="0">
                          <a:solidFill>
                            <a:schemeClr val="bg1"/>
                          </a:solidFill>
                          <a:latin typeface="Times New Roman" panose="02020603050405020304" pitchFamily="18" charset="0"/>
                          <a:ea typeface="+mn-ea"/>
                          <a:cs typeface="Times New Roman" panose="02020603050405020304" pitchFamily="18" charset="0"/>
                        </a:rPr>
                        <a:t>KATA PENGANTAR</a:t>
                      </a:r>
                      <a:endParaRPr lang="en-ZA" sz="1800" dirty="0">
                        <a:solidFill>
                          <a:schemeClr val="bg1"/>
                        </a:solidFill>
                        <a:latin typeface="Times New Roman" panose="02020603050405020304" pitchFamily="18" charset="0"/>
                        <a:cs typeface="Times New Roman" panose="02020603050405020304" pitchFamily="18" charset="0"/>
                      </a:endParaRPr>
                    </a:p>
                  </a:txBody>
                  <a:tcPr marL="111990" marR="111990" marT="55995" marB="55995" anchor="ctr">
                    <a:lnB w="12700" cap="flat" cmpd="sng" algn="ctr">
                      <a:solidFill>
                        <a:schemeClr val="bg1">
                          <a:lumMod val="85000"/>
                        </a:schemeClr>
                      </a:solidFill>
                      <a:prstDash val="solid"/>
                      <a:round/>
                      <a:headEnd type="none" w="med" len="med"/>
                      <a:tailEnd type="none" w="med" len="med"/>
                    </a:lnB>
                  </a:tcPr>
                </a:tc>
                <a:tc>
                  <a:txBody>
                    <a:bodyPr/>
                    <a:lstStyle/>
                    <a:p>
                      <a:pPr marL="0" algn="l" defTabSz="755934" rtl="0" eaLnBrk="1" latinLnBrk="0" hangingPunct="1"/>
                      <a:r>
                        <a:rPr lang="en-ZA" sz="1800" kern="1200" dirty="0" smtClean="0">
                          <a:solidFill>
                            <a:schemeClr val="bg1"/>
                          </a:solidFill>
                          <a:latin typeface="Times New Roman" panose="02020603050405020304" pitchFamily="18" charset="0"/>
                          <a:ea typeface="+mn-ea"/>
                          <a:cs typeface="Times New Roman" panose="02020603050405020304" pitchFamily="18" charset="0"/>
                        </a:rPr>
                        <a:t>02</a:t>
                      </a:r>
                      <a:endParaRPr lang="en-ZA" sz="1800" kern="1200" dirty="0">
                        <a:solidFill>
                          <a:schemeClr val="bg1"/>
                        </a:solidFill>
                        <a:latin typeface="Times New Roman" panose="02020603050405020304" pitchFamily="18" charset="0"/>
                        <a:ea typeface="+mn-ea"/>
                        <a:cs typeface="Times New Roman" panose="02020603050405020304" pitchFamily="18" charset="0"/>
                      </a:endParaRPr>
                    </a:p>
                  </a:txBody>
                  <a:tcPr marL="111990" marR="111990" marT="55995" marB="55995" anchor="ctr">
                    <a:lnB w="12700" cap="flat" cmpd="sng" algn="ctr">
                      <a:solidFill>
                        <a:srgbClr val="F20000"/>
                      </a:solidFill>
                      <a:prstDash val="solid"/>
                      <a:round/>
                      <a:headEnd type="none" w="med" len="med"/>
                      <a:tailEnd type="none" w="med" len="med"/>
                    </a:lnB>
                  </a:tcPr>
                </a:tc>
                <a:extLst>
                  <a:ext uri="{0D108BD9-81ED-4DB2-BD59-A6C34878D82A}">
                    <a16:rowId xmlns:a16="http://schemas.microsoft.com/office/drawing/2014/main" val="1721502829"/>
                  </a:ext>
                </a:extLst>
              </a:tr>
              <a:tr h="455714">
                <a:tc>
                  <a:txBody>
                    <a:bodyPr/>
                    <a:lstStyle/>
                    <a:p>
                      <a:pPr marL="0" marR="0" indent="0" algn="l" defTabSz="755934" rtl="0" eaLnBrk="1" fontAlgn="auto" latinLnBrk="0" hangingPunct="1">
                        <a:lnSpc>
                          <a:spcPct val="100000"/>
                        </a:lnSpc>
                        <a:spcBef>
                          <a:spcPts val="0"/>
                        </a:spcBef>
                        <a:spcAft>
                          <a:spcPts val="0"/>
                        </a:spcAft>
                        <a:buClrTx/>
                        <a:buSzTx/>
                        <a:buFontTx/>
                        <a:buNone/>
                        <a:tabLst/>
                        <a:defRPr/>
                      </a:pPr>
                      <a:r>
                        <a:rPr lang="en-ZA" sz="2000" dirty="0" smtClean="0">
                          <a:solidFill>
                            <a:schemeClr val="bg1"/>
                          </a:solidFill>
                          <a:latin typeface="Times New Roman" panose="02020603050405020304" pitchFamily="18" charset="0"/>
                          <a:cs typeface="Times New Roman" panose="02020603050405020304" pitchFamily="18" charset="0"/>
                        </a:rPr>
                        <a:t>DAFTAR ISI</a:t>
                      </a:r>
                    </a:p>
                  </a:txBody>
                  <a:tcPr marL="111990" marR="111990" marT="55995" marB="55995" anchor="ct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0" algn="l" defTabSz="755934" rtl="0" eaLnBrk="1" latinLnBrk="0" hangingPunct="1"/>
                      <a:r>
                        <a:rPr lang="en-ZA" sz="1800" b="1" dirty="0" smtClean="0">
                          <a:solidFill>
                            <a:schemeClr val="bg1"/>
                          </a:solidFill>
                          <a:latin typeface="Times New Roman" panose="02020603050405020304" pitchFamily="18" charset="0"/>
                          <a:cs typeface="Times New Roman" panose="02020603050405020304" pitchFamily="18" charset="0"/>
                        </a:rPr>
                        <a:t>03</a:t>
                      </a:r>
                      <a:endParaRPr lang="en-ZA" sz="1800" b="1" dirty="0">
                        <a:solidFill>
                          <a:schemeClr val="bg1"/>
                        </a:solidFill>
                        <a:latin typeface="Times New Roman" panose="02020603050405020304" pitchFamily="18" charset="0"/>
                        <a:cs typeface="Times New Roman" panose="02020603050405020304" pitchFamily="18" charset="0"/>
                      </a:endParaRPr>
                    </a:p>
                  </a:txBody>
                  <a:tcPr marL="111990" marR="111990" marT="55995" marB="55995" anchor="ctr">
                    <a:lnT w="12700" cap="flat" cmpd="sng" algn="ctr">
                      <a:solidFill>
                        <a:srgbClr val="F20000"/>
                      </a:solidFill>
                      <a:prstDash val="solid"/>
                      <a:round/>
                      <a:headEnd type="none" w="med" len="med"/>
                      <a:tailEnd type="none" w="med" len="med"/>
                    </a:lnT>
                    <a:lnB w="12700" cap="flat" cmpd="sng" algn="ctr">
                      <a:solidFill>
                        <a:srgbClr val="F20000"/>
                      </a:solidFill>
                      <a:prstDash val="solid"/>
                      <a:round/>
                      <a:headEnd type="none" w="med" len="med"/>
                      <a:tailEnd type="none" w="med" len="med"/>
                    </a:lnB>
                  </a:tcPr>
                </a:tc>
                <a:extLst>
                  <a:ext uri="{0D108BD9-81ED-4DB2-BD59-A6C34878D82A}">
                    <a16:rowId xmlns:a16="http://schemas.microsoft.com/office/drawing/2014/main" val="3072849039"/>
                  </a:ext>
                </a:extLst>
              </a:tr>
              <a:tr h="455714">
                <a:tc>
                  <a:txBody>
                    <a:bodyPr/>
                    <a:lstStyle/>
                    <a:p>
                      <a:pPr marL="169863" marR="0" indent="0" algn="l" defTabSz="755934" rtl="0" eaLnBrk="1" fontAlgn="auto" latinLnBrk="0" hangingPunct="1">
                        <a:lnSpc>
                          <a:spcPct val="100000"/>
                        </a:lnSpc>
                        <a:spcBef>
                          <a:spcPts val="0"/>
                        </a:spcBef>
                        <a:spcAft>
                          <a:spcPts val="0"/>
                        </a:spcAft>
                        <a:buClrTx/>
                        <a:buSzTx/>
                        <a:buFontTx/>
                        <a:buNone/>
                        <a:tabLst/>
                        <a:defRPr/>
                      </a:pPr>
                      <a:r>
                        <a:rPr lang="en-US" sz="2000" kern="1200" dirty="0" smtClean="0">
                          <a:solidFill>
                            <a:schemeClr val="bg1"/>
                          </a:solidFill>
                          <a:latin typeface="Times New Roman" panose="02020603050405020304" pitchFamily="18" charset="0"/>
                          <a:ea typeface="+mn-ea"/>
                          <a:cs typeface="Times New Roman" panose="02020603050405020304" pitchFamily="18" charset="0"/>
                        </a:rPr>
                        <a:t>SEJARAH PERUSAHAAN</a:t>
                      </a:r>
                      <a:endParaRPr lang="en-ZA" sz="2000" dirty="0" smtClean="0">
                        <a:solidFill>
                          <a:schemeClr val="bg1"/>
                        </a:solidFill>
                        <a:latin typeface="Times New Roman" panose="02020603050405020304" pitchFamily="18" charset="0"/>
                        <a:cs typeface="Times New Roman" panose="02020603050405020304" pitchFamily="18" charset="0"/>
                      </a:endParaRPr>
                    </a:p>
                  </a:txBody>
                  <a:tcPr marL="111990" marR="111990" marT="55995" marB="55995" anchor="ct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0" algn="l" defTabSz="755934" rtl="0" eaLnBrk="1" latinLnBrk="0" hangingPunct="1"/>
                      <a:r>
                        <a:rPr lang="en-ZA" sz="1800" b="1" dirty="0" smtClean="0">
                          <a:solidFill>
                            <a:schemeClr val="bg1"/>
                          </a:solidFill>
                          <a:latin typeface="Times New Roman" panose="02020603050405020304" pitchFamily="18" charset="0"/>
                          <a:cs typeface="Times New Roman" panose="02020603050405020304" pitchFamily="18" charset="0"/>
                        </a:rPr>
                        <a:t>04</a:t>
                      </a:r>
                      <a:endParaRPr lang="en-ZA" sz="1800" b="1" dirty="0">
                        <a:solidFill>
                          <a:schemeClr val="bg1"/>
                        </a:solidFill>
                        <a:latin typeface="Times New Roman" panose="02020603050405020304" pitchFamily="18" charset="0"/>
                        <a:cs typeface="Times New Roman" panose="02020603050405020304" pitchFamily="18" charset="0"/>
                      </a:endParaRPr>
                    </a:p>
                  </a:txBody>
                  <a:tcPr marL="111990" marR="111990" marT="55995" marB="55995" anchor="ctr">
                    <a:lnT w="12700" cap="flat" cmpd="sng" algn="ctr">
                      <a:solidFill>
                        <a:srgbClr val="F20000"/>
                      </a:solidFill>
                      <a:prstDash val="solid"/>
                      <a:round/>
                      <a:headEnd type="none" w="med" len="med"/>
                      <a:tailEnd type="none" w="med" len="med"/>
                    </a:lnT>
                    <a:lnB w="12700" cap="flat" cmpd="sng" algn="ctr">
                      <a:solidFill>
                        <a:srgbClr val="F20000"/>
                      </a:solidFill>
                      <a:prstDash val="solid"/>
                      <a:round/>
                      <a:headEnd type="none" w="med" len="med"/>
                      <a:tailEnd type="none" w="med" len="med"/>
                    </a:lnB>
                  </a:tcPr>
                </a:tc>
                <a:extLst>
                  <a:ext uri="{0D108BD9-81ED-4DB2-BD59-A6C34878D82A}">
                    <a16:rowId xmlns:a16="http://schemas.microsoft.com/office/drawing/2014/main" val="3691898945"/>
                  </a:ext>
                </a:extLst>
              </a:tr>
              <a:tr h="455714">
                <a:tc>
                  <a:txBody>
                    <a:bodyPr/>
                    <a:lstStyle/>
                    <a:p>
                      <a:pPr marL="169863" marR="0" indent="0" algn="l" defTabSz="755934" rtl="0" eaLnBrk="1" fontAlgn="auto" latinLnBrk="0" hangingPunct="1">
                        <a:lnSpc>
                          <a:spcPct val="100000"/>
                        </a:lnSpc>
                        <a:spcBef>
                          <a:spcPts val="0"/>
                        </a:spcBef>
                        <a:spcAft>
                          <a:spcPts val="0"/>
                        </a:spcAft>
                        <a:buClrTx/>
                        <a:buSzTx/>
                        <a:buFontTx/>
                        <a:buNone/>
                        <a:tabLst/>
                        <a:defRPr/>
                      </a:pPr>
                      <a:r>
                        <a:rPr lang="en-US" sz="2000" kern="1200" dirty="0" smtClean="0">
                          <a:solidFill>
                            <a:schemeClr val="bg1"/>
                          </a:solidFill>
                          <a:latin typeface="Times New Roman" panose="02020603050405020304" pitchFamily="18" charset="0"/>
                          <a:ea typeface="+mn-ea"/>
                          <a:cs typeface="Times New Roman" panose="02020603050405020304" pitchFamily="18" charset="0"/>
                        </a:rPr>
                        <a:t>VISI,</a:t>
                      </a:r>
                      <a:r>
                        <a:rPr lang="en-US" sz="2000" kern="1200" baseline="0" dirty="0" smtClean="0">
                          <a:solidFill>
                            <a:schemeClr val="bg1"/>
                          </a:solidFill>
                          <a:latin typeface="Times New Roman" panose="02020603050405020304" pitchFamily="18" charset="0"/>
                          <a:ea typeface="+mn-ea"/>
                          <a:cs typeface="Times New Roman" panose="02020603050405020304" pitchFamily="18" charset="0"/>
                        </a:rPr>
                        <a:t> MISI &amp; MOTO</a:t>
                      </a:r>
                      <a:endParaRPr lang="en-ZA" sz="2000" dirty="0" smtClean="0">
                        <a:solidFill>
                          <a:schemeClr val="bg1"/>
                        </a:solidFill>
                        <a:latin typeface="Times New Roman" panose="02020603050405020304" pitchFamily="18" charset="0"/>
                        <a:cs typeface="Times New Roman" panose="02020603050405020304" pitchFamily="18" charset="0"/>
                      </a:endParaRPr>
                    </a:p>
                  </a:txBody>
                  <a:tcPr marL="111990" marR="111990" marT="55995" marB="55995" anchor="ct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0" algn="l" defTabSz="755934" rtl="0" eaLnBrk="1" latinLnBrk="0" hangingPunct="1"/>
                      <a:r>
                        <a:rPr lang="en-ZA" sz="1800" kern="1200" dirty="0" smtClean="0">
                          <a:solidFill>
                            <a:schemeClr val="bg1"/>
                          </a:solidFill>
                          <a:latin typeface="Times New Roman" panose="02020603050405020304" pitchFamily="18" charset="0"/>
                          <a:ea typeface="+mn-ea"/>
                          <a:cs typeface="Times New Roman" panose="02020603050405020304" pitchFamily="18" charset="0"/>
                        </a:rPr>
                        <a:t>05</a:t>
                      </a:r>
                      <a:endParaRPr lang="en-ZA" sz="1800" kern="1200" dirty="0">
                        <a:solidFill>
                          <a:schemeClr val="bg1"/>
                        </a:solidFill>
                        <a:latin typeface="Times New Roman" panose="02020603050405020304" pitchFamily="18" charset="0"/>
                        <a:ea typeface="+mn-ea"/>
                        <a:cs typeface="Times New Roman" panose="02020603050405020304" pitchFamily="18" charset="0"/>
                      </a:endParaRPr>
                    </a:p>
                  </a:txBody>
                  <a:tcPr marL="111990" marR="111990" marT="55995" marB="55995" anchor="ctr">
                    <a:lnT w="12700" cap="flat" cmpd="sng" algn="ctr">
                      <a:solidFill>
                        <a:srgbClr val="F20000"/>
                      </a:solidFill>
                      <a:prstDash val="solid"/>
                      <a:round/>
                      <a:headEnd type="none" w="med" len="med"/>
                      <a:tailEnd type="none" w="med" len="med"/>
                    </a:lnT>
                    <a:lnB w="12700" cap="flat" cmpd="sng" algn="ctr">
                      <a:solidFill>
                        <a:srgbClr val="F20000"/>
                      </a:solidFill>
                      <a:prstDash val="solid"/>
                      <a:round/>
                      <a:headEnd type="none" w="med" len="med"/>
                      <a:tailEnd type="none" w="med" len="med"/>
                    </a:lnB>
                  </a:tcPr>
                </a:tc>
                <a:extLst>
                  <a:ext uri="{0D108BD9-81ED-4DB2-BD59-A6C34878D82A}">
                    <a16:rowId xmlns:a16="http://schemas.microsoft.com/office/drawing/2014/main" val="4187547020"/>
                  </a:ext>
                </a:extLst>
              </a:tr>
              <a:tr h="455714">
                <a:tc>
                  <a:txBody>
                    <a:bodyPr/>
                    <a:lstStyle/>
                    <a:p>
                      <a:pPr marL="169863" marR="0" indent="0" algn="l" defTabSz="755934" rtl="0" eaLnBrk="1" fontAlgn="auto" latinLnBrk="0" hangingPunct="1">
                        <a:lnSpc>
                          <a:spcPct val="100000"/>
                        </a:lnSpc>
                        <a:spcBef>
                          <a:spcPts val="0"/>
                        </a:spcBef>
                        <a:spcAft>
                          <a:spcPts val="0"/>
                        </a:spcAft>
                        <a:buClrTx/>
                        <a:buSzTx/>
                        <a:buFontTx/>
                        <a:buNone/>
                        <a:tabLst/>
                        <a:defRPr/>
                      </a:pPr>
                      <a:r>
                        <a:rPr lang="en-ZA" sz="2000" dirty="0" smtClean="0">
                          <a:solidFill>
                            <a:schemeClr val="bg1"/>
                          </a:solidFill>
                          <a:latin typeface="Times New Roman" panose="02020603050405020304" pitchFamily="18" charset="0"/>
                          <a:cs typeface="Times New Roman" panose="02020603050405020304" pitchFamily="18" charset="0"/>
                        </a:rPr>
                        <a:t>LEGALITAS</a:t>
                      </a:r>
                    </a:p>
                  </a:txBody>
                  <a:tcPr marL="111990" marR="111990" marT="55995" marB="55995" anchor="ct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0" algn="l" defTabSz="755934" rtl="0" eaLnBrk="1" latinLnBrk="0" hangingPunct="1"/>
                      <a:r>
                        <a:rPr lang="en-ZA" sz="1800" kern="1200" dirty="0" smtClean="0">
                          <a:solidFill>
                            <a:schemeClr val="bg1"/>
                          </a:solidFill>
                          <a:latin typeface="Times New Roman" panose="02020603050405020304" pitchFamily="18" charset="0"/>
                          <a:ea typeface="+mn-ea"/>
                          <a:cs typeface="Times New Roman" panose="02020603050405020304" pitchFamily="18" charset="0"/>
                        </a:rPr>
                        <a:t>06</a:t>
                      </a:r>
                      <a:endParaRPr lang="en-ZA" sz="1800" kern="1200" dirty="0">
                        <a:solidFill>
                          <a:schemeClr val="bg1"/>
                        </a:solidFill>
                        <a:latin typeface="Times New Roman" panose="02020603050405020304" pitchFamily="18" charset="0"/>
                        <a:ea typeface="+mn-ea"/>
                        <a:cs typeface="Times New Roman" panose="02020603050405020304" pitchFamily="18" charset="0"/>
                      </a:endParaRPr>
                    </a:p>
                  </a:txBody>
                  <a:tcPr marL="111990" marR="111990" marT="55995" marB="55995" anchor="ctr">
                    <a:lnT w="12700" cap="flat" cmpd="sng" algn="ctr">
                      <a:solidFill>
                        <a:srgbClr val="F20000"/>
                      </a:solidFill>
                      <a:prstDash val="solid"/>
                      <a:round/>
                      <a:headEnd type="none" w="med" len="med"/>
                      <a:tailEnd type="none" w="med" len="med"/>
                    </a:lnT>
                    <a:lnB w="12700" cap="flat" cmpd="sng" algn="ctr">
                      <a:solidFill>
                        <a:srgbClr val="F20000"/>
                      </a:solidFill>
                      <a:prstDash val="solid"/>
                      <a:round/>
                      <a:headEnd type="none" w="med" len="med"/>
                      <a:tailEnd type="none" w="med" len="med"/>
                    </a:lnB>
                  </a:tcPr>
                </a:tc>
                <a:extLst>
                  <a:ext uri="{0D108BD9-81ED-4DB2-BD59-A6C34878D82A}">
                    <a16:rowId xmlns:a16="http://schemas.microsoft.com/office/drawing/2014/main" val="967429310"/>
                  </a:ext>
                </a:extLst>
              </a:tr>
              <a:tr h="455714">
                <a:tc>
                  <a:txBody>
                    <a:bodyPr/>
                    <a:lstStyle/>
                    <a:p>
                      <a:pPr marL="0" algn="l" defTabSz="755934" rtl="0" eaLnBrk="1" latinLnBrk="0" hangingPunct="1"/>
                      <a:r>
                        <a:rPr lang="en-US" sz="2000" dirty="0" smtClean="0">
                          <a:solidFill>
                            <a:schemeClr val="bg1"/>
                          </a:solidFill>
                          <a:latin typeface="Times New Roman" panose="02020603050405020304" pitchFamily="18" charset="0"/>
                          <a:cs typeface="Times New Roman" panose="02020603050405020304" pitchFamily="18" charset="0"/>
                        </a:rPr>
                        <a:t>STRUKTUR ORGANISASI</a:t>
                      </a:r>
                      <a:endParaRPr lang="en-ZA" sz="1800" kern="1200" dirty="0">
                        <a:solidFill>
                          <a:schemeClr val="bg1"/>
                        </a:solidFill>
                        <a:latin typeface="Times New Roman" panose="02020603050405020304" pitchFamily="18" charset="0"/>
                        <a:ea typeface="+mn-ea"/>
                        <a:cs typeface="Times New Roman" panose="02020603050405020304" pitchFamily="18" charset="0"/>
                      </a:endParaRPr>
                    </a:p>
                  </a:txBody>
                  <a:tcPr marL="111990" marR="111990" marT="55995" marB="55995" anchor="ct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0" algn="l" defTabSz="755934" rtl="0" eaLnBrk="1" latinLnBrk="0" hangingPunct="1"/>
                      <a:r>
                        <a:rPr lang="en-ZA" sz="1800" kern="1200" dirty="0" smtClean="0">
                          <a:solidFill>
                            <a:schemeClr val="bg1"/>
                          </a:solidFill>
                          <a:latin typeface="Times New Roman" panose="02020603050405020304" pitchFamily="18" charset="0"/>
                          <a:ea typeface="+mn-ea"/>
                          <a:cs typeface="Times New Roman" panose="02020603050405020304" pitchFamily="18" charset="0"/>
                        </a:rPr>
                        <a:t>07</a:t>
                      </a:r>
                    </a:p>
                  </a:txBody>
                  <a:tcPr marL="111990" marR="111990" marT="55995" marB="55995" anchor="ctr">
                    <a:lnT w="12700" cap="flat" cmpd="sng" algn="ctr">
                      <a:solidFill>
                        <a:srgbClr val="F20000"/>
                      </a:solidFill>
                      <a:prstDash val="solid"/>
                      <a:round/>
                      <a:headEnd type="none" w="med" len="med"/>
                      <a:tailEnd type="none" w="med" len="med"/>
                    </a:lnT>
                    <a:lnB w="12700" cap="flat" cmpd="sng" algn="ctr">
                      <a:solidFill>
                        <a:srgbClr val="F20000"/>
                      </a:solidFill>
                      <a:prstDash val="solid"/>
                      <a:round/>
                      <a:headEnd type="none" w="med" len="med"/>
                      <a:tailEnd type="none" w="med" len="med"/>
                    </a:lnB>
                  </a:tcPr>
                </a:tc>
                <a:extLst>
                  <a:ext uri="{0D108BD9-81ED-4DB2-BD59-A6C34878D82A}">
                    <a16:rowId xmlns:a16="http://schemas.microsoft.com/office/drawing/2014/main" val="4055876636"/>
                  </a:ext>
                </a:extLst>
              </a:tr>
              <a:tr h="455714">
                <a:tc>
                  <a:txBody>
                    <a:bodyPr/>
                    <a:lstStyle/>
                    <a:p>
                      <a:pPr marL="0" marR="0" indent="0" algn="l" defTabSz="755934" rtl="0" eaLnBrk="1" fontAlgn="auto" latinLnBrk="0" hangingPunct="1">
                        <a:lnSpc>
                          <a:spcPct val="100000"/>
                        </a:lnSpc>
                        <a:spcBef>
                          <a:spcPts val="0"/>
                        </a:spcBef>
                        <a:spcAft>
                          <a:spcPts val="0"/>
                        </a:spcAft>
                        <a:buClrTx/>
                        <a:buSzTx/>
                        <a:buFontTx/>
                        <a:buNone/>
                        <a:tabLst/>
                        <a:defRPr/>
                      </a:pPr>
                      <a:r>
                        <a:rPr lang="en-US" sz="2000" b="1" dirty="0" smtClean="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TABEL STRUKTUR</a:t>
                      </a:r>
                      <a:endParaRPr lang="en-ZA" sz="1800" kern="1200" dirty="0">
                        <a:solidFill>
                          <a:schemeClr val="bg1"/>
                        </a:solidFill>
                        <a:latin typeface="Times New Roman" panose="02020603050405020304" pitchFamily="18" charset="0"/>
                        <a:ea typeface="+mn-ea"/>
                        <a:cs typeface="Times New Roman" panose="02020603050405020304" pitchFamily="18" charset="0"/>
                      </a:endParaRPr>
                    </a:p>
                  </a:txBody>
                  <a:tcPr marL="111990" marR="111990" marT="55995" marB="55995" anchor="ct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0" algn="l" defTabSz="755934" rtl="0" eaLnBrk="1" latinLnBrk="0" hangingPunct="1"/>
                      <a:r>
                        <a:rPr lang="en-ZA" sz="1800" kern="1200" dirty="0" smtClean="0">
                          <a:solidFill>
                            <a:schemeClr val="bg1"/>
                          </a:solidFill>
                          <a:latin typeface="Times New Roman" panose="02020603050405020304" pitchFamily="18" charset="0"/>
                          <a:ea typeface="+mn-ea"/>
                          <a:cs typeface="Times New Roman" panose="02020603050405020304" pitchFamily="18" charset="0"/>
                        </a:rPr>
                        <a:t>08</a:t>
                      </a:r>
                    </a:p>
                  </a:txBody>
                  <a:tcPr marL="111990" marR="111990" marT="55995" marB="55995" anchor="ctr">
                    <a:lnT w="12700" cap="flat" cmpd="sng" algn="ctr">
                      <a:solidFill>
                        <a:srgbClr val="F20000"/>
                      </a:solidFill>
                      <a:prstDash val="solid"/>
                      <a:round/>
                      <a:headEnd type="none" w="med" len="med"/>
                      <a:tailEnd type="none" w="med" len="med"/>
                    </a:lnT>
                    <a:lnB w="12700" cap="flat" cmpd="sng" algn="ctr">
                      <a:solidFill>
                        <a:srgbClr val="F20000"/>
                      </a:solidFill>
                      <a:prstDash val="solid"/>
                      <a:round/>
                      <a:headEnd type="none" w="med" len="med"/>
                      <a:tailEnd type="none" w="med" len="med"/>
                    </a:lnB>
                  </a:tcPr>
                </a:tc>
                <a:extLst>
                  <a:ext uri="{0D108BD9-81ED-4DB2-BD59-A6C34878D82A}">
                    <a16:rowId xmlns:a16="http://schemas.microsoft.com/office/drawing/2014/main" val="2764159286"/>
                  </a:ext>
                </a:extLst>
              </a:tr>
              <a:tr h="455714">
                <a:tc>
                  <a:txBody>
                    <a:bodyPr/>
                    <a:lstStyle/>
                    <a:p>
                      <a:pPr marL="0" marR="0" indent="0" algn="l" defTabSz="755934" rtl="0" eaLnBrk="1" fontAlgn="auto" latinLnBrk="0" hangingPunct="1">
                        <a:lnSpc>
                          <a:spcPct val="100000"/>
                        </a:lnSpc>
                        <a:spcBef>
                          <a:spcPts val="0"/>
                        </a:spcBef>
                        <a:spcAft>
                          <a:spcPts val="0"/>
                        </a:spcAft>
                        <a:buClrTx/>
                        <a:buSzTx/>
                        <a:buFontTx/>
                        <a:buNone/>
                        <a:tabLst/>
                        <a:defRPr/>
                      </a:pPr>
                      <a:r>
                        <a:rPr lang="en-US" sz="2000" dirty="0" smtClean="0">
                          <a:solidFill>
                            <a:schemeClr val="bg1"/>
                          </a:solidFill>
                          <a:latin typeface="Times New Roman" panose="02020603050405020304" pitchFamily="18" charset="0"/>
                          <a:cs typeface="Times New Roman" panose="02020603050405020304" pitchFamily="18" charset="0"/>
                        </a:rPr>
                        <a:t>STRUKTUR PEMEGANG SAHAM</a:t>
                      </a:r>
                      <a:endParaRPr lang="en-ZA" sz="2000" kern="1200" dirty="0" smtClean="0">
                        <a:solidFill>
                          <a:schemeClr val="bg1"/>
                        </a:solidFill>
                        <a:latin typeface="Times New Roman" panose="02020603050405020304" pitchFamily="18" charset="0"/>
                        <a:ea typeface="+mn-ea"/>
                        <a:cs typeface="Times New Roman" panose="02020603050405020304" pitchFamily="18" charset="0"/>
                      </a:endParaRPr>
                    </a:p>
                  </a:txBody>
                  <a:tcPr marL="111990" marR="111990" marT="55995" marB="55995" anchor="ct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0" algn="l" defTabSz="755934" rtl="0" eaLnBrk="1" latinLnBrk="0" hangingPunct="1"/>
                      <a:r>
                        <a:rPr lang="en-ZA" sz="1800" kern="1200" dirty="0" smtClean="0">
                          <a:solidFill>
                            <a:schemeClr val="bg1"/>
                          </a:solidFill>
                          <a:latin typeface="Times New Roman" panose="02020603050405020304" pitchFamily="18" charset="0"/>
                          <a:ea typeface="+mn-ea"/>
                          <a:cs typeface="Times New Roman" panose="02020603050405020304" pitchFamily="18" charset="0"/>
                        </a:rPr>
                        <a:t>09</a:t>
                      </a:r>
                    </a:p>
                  </a:txBody>
                  <a:tcPr marL="111990" marR="111990" marT="55995" marB="55995" anchor="ctr">
                    <a:lnT w="12700" cap="flat" cmpd="sng" algn="ctr">
                      <a:solidFill>
                        <a:srgbClr val="F20000"/>
                      </a:solidFill>
                      <a:prstDash val="solid"/>
                      <a:round/>
                      <a:headEnd type="none" w="med" len="med"/>
                      <a:tailEnd type="none" w="med" len="med"/>
                    </a:lnT>
                    <a:lnB w="12700" cap="flat" cmpd="sng" algn="ctr">
                      <a:solidFill>
                        <a:srgbClr val="F20000"/>
                      </a:solidFill>
                      <a:prstDash val="solid"/>
                      <a:round/>
                      <a:headEnd type="none" w="med" len="med"/>
                      <a:tailEnd type="none" w="med" len="med"/>
                    </a:lnB>
                  </a:tcPr>
                </a:tc>
                <a:extLst>
                  <a:ext uri="{0D108BD9-81ED-4DB2-BD59-A6C34878D82A}">
                    <a16:rowId xmlns:a16="http://schemas.microsoft.com/office/drawing/2014/main" val="2033206535"/>
                  </a:ext>
                </a:extLst>
              </a:tr>
              <a:tr h="455714">
                <a:tc>
                  <a:txBody>
                    <a:bodyPr/>
                    <a:lstStyle/>
                    <a:p>
                      <a:pPr marL="0" algn="l" defTabSz="755934" rtl="0" eaLnBrk="1" latinLnBrk="0" hangingPunct="1"/>
                      <a:r>
                        <a:rPr lang="en-US" sz="2000" dirty="0" smtClean="0">
                          <a:solidFill>
                            <a:schemeClr val="bg1"/>
                          </a:solidFill>
                          <a:latin typeface="Times New Roman" panose="02020603050405020304" pitchFamily="18" charset="0"/>
                          <a:cs typeface="Times New Roman" panose="02020603050405020304" pitchFamily="18" charset="0"/>
                        </a:rPr>
                        <a:t>BUDAYA PERUSAHAAN</a:t>
                      </a:r>
                      <a:endParaRPr lang="en-ZA" sz="1800" kern="1200" dirty="0">
                        <a:solidFill>
                          <a:schemeClr val="bg1"/>
                        </a:solidFill>
                        <a:latin typeface="Times New Roman" panose="02020603050405020304" pitchFamily="18" charset="0"/>
                        <a:ea typeface="+mn-ea"/>
                        <a:cs typeface="Times New Roman" panose="02020603050405020304" pitchFamily="18" charset="0"/>
                      </a:endParaRPr>
                    </a:p>
                  </a:txBody>
                  <a:tcPr marL="111990" marR="111990" marT="55995" marB="55995" anchor="ct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0" algn="l" defTabSz="755934" rtl="0" eaLnBrk="1" latinLnBrk="0" hangingPunct="1"/>
                      <a:r>
                        <a:rPr lang="en-ZA" sz="1800" kern="1200" dirty="0" smtClean="0">
                          <a:solidFill>
                            <a:schemeClr val="bg1"/>
                          </a:solidFill>
                          <a:latin typeface="Times New Roman" panose="02020603050405020304" pitchFamily="18" charset="0"/>
                          <a:ea typeface="+mn-ea"/>
                          <a:cs typeface="Times New Roman" panose="02020603050405020304" pitchFamily="18" charset="0"/>
                        </a:rPr>
                        <a:t>10</a:t>
                      </a:r>
                      <a:endParaRPr lang="en-ZA" sz="1800" kern="1200" dirty="0">
                        <a:solidFill>
                          <a:schemeClr val="bg1"/>
                        </a:solidFill>
                        <a:latin typeface="Times New Roman" panose="02020603050405020304" pitchFamily="18" charset="0"/>
                        <a:ea typeface="+mn-ea"/>
                        <a:cs typeface="Times New Roman" panose="02020603050405020304" pitchFamily="18" charset="0"/>
                      </a:endParaRPr>
                    </a:p>
                  </a:txBody>
                  <a:tcPr marL="111990" marR="111990" marT="55995" marB="55995" anchor="ctr">
                    <a:lnT w="12700" cap="flat" cmpd="sng" algn="ctr">
                      <a:solidFill>
                        <a:srgbClr val="F20000"/>
                      </a:solidFill>
                      <a:prstDash val="solid"/>
                      <a:round/>
                      <a:headEnd type="none" w="med" len="med"/>
                      <a:tailEnd type="none" w="med" len="med"/>
                    </a:lnT>
                    <a:lnB w="12700" cap="flat" cmpd="sng" algn="ctr">
                      <a:solidFill>
                        <a:srgbClr val="F20000"/>
                      </a:solidFill>
                      <a:prstDash val="solid"/>
                      <a:round/>
                      <a:headEnd type="none" w="med" len="med"/>
                      <a:tailEnd type="none" w="med" len="med"/>
                    </a:lnB>
                  </a:tcPr>
                </a:tc>
                <a:extLst>
                  <a:ext uri="{0D108BD9-81ED-4DB2-BD59-A6C34878D82A}">
                    <a16:rowId xmlns:a16="http://schemas.microsoft.com/office/drawing/2014/main" val="4077837590"/>
                  </a:ext>
                </a:extLst>
              </a:tr>
              <a:tr h="455714">
                <a:tc>
                  <a:txBody>
                    <a:bodyPr/>
                    <a:lstStyle/>
                    <a:p>
                      <a:pPr marL="0" algn="l" defTabSz="755934" rtl="0" eaLnBrk="1" latinLnBrk="0" hangingPunct="1"/>
                      <a:r>
                        <a:rPr lang="en-ZA" sz="1800" kern="1200" dirty="0" smtClean="0">
                          <a:solidFill>
                            <a:schemeClr val="bg1"/>
                          </a:solidFill>
                          <a:latin typeface="Times New Roman" panose="02020603050405020304" pitchFamily="18" charset="0"/>
                          <a:ea typeface="+mn-ea"/>
                          <a:cs typeface="Times New Roman" panose="02020603050405020304" pitchFamily="18" charset="0"/>
                        </a:rPr>
                        <a:t>KEBIJAKAN UMUM &amp; TEKNIS</a:t>
                      </a:r>
                      <a:endParaRPr lang="en-ZA" sz="1800" kern="1200" dirty="0">
                        <a:solidFill>
                          <a:schemeClr val="bg1"/>
                        </a:solidFill>
                        <a:latin typeface="Times New Roman" panose="02020603050405020304" pitchFamily="18" charset="0"/>
                        <a:ea typeface="+mn-ea"/>
                        <a:cs typeface="Times New Roman" panose="02020603050405020304" pitchFamily="18" charset="0"/>
                      </a:endParaRPr>
                    </a:p>
                  </a:txBody>
                  <a:tcPr marL="111990" marR="111990" marT="55995" marB="55995" anchor="ct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0" algn="l" defTabSz="755934" rtl="0" eaLnBrk="1" latinLnBrk="0" hangingPunct="1"/>
                      <a:r>
                        <a:rPr lang="en-ZA" sz="1800" kern="1200" dirty="0" smtClean="0">
                          <a:solidFill>
                            <a:schemeClr val="bg1"/>
                          </a:solidFill>
                          <a:latin typeface="Times New Roman" panose="02020603050405020304" pitchFamily="18" charset="0"/>
                          <a:ea typeface="+mn-ea"/>
                          <a:cs typeface="Times New Roman" panose="02020603050405020304" pitchFamily="18" charset="0"/>
                        </a:rPr>
                        <a:t>11</a:t>
                      </a:r>
                      <a:endParaRPr lang="en-ZA" sz="1800" kern="1200" dirty="0">
                        <a:solidFill>
                          <a:schemeClr val="bg1"/>
                        </a:solidFill>
                        <a:latin typeface="Times New Roman" panose="02020603050405020304" pitchFamily="18" charset="0"/>
                        <a:ea typeface="+mn-ea"/>
                        <a:cs typeface="Times New Roman" panose="02020603050405020304" pitchFamily="18" charset="0"/>
                      </a:endParaRPr>
                    </a:p>
                  </a:txBody>
                  <a:tcPr marL="111990" marR="111990" marT="55995" marB="55995" anchor="ctr">
                    <a:lnT w="12700" cap="flat" cmpd="sng" algn="ctr">
                      <a:solidFill>
                        <a:srgbClr val="F20000"/>
                      </a:solidFill>
                      <a:prstDash val="solid"/>
                      <a:round/>
                      <a:headEnd type="none" w="med" len="med"/>
                      <a:tailEnd type="none" w="med" len="med"/>
                    </a:lnT>
                    <a:lnB w="12700" cap="flat" cmpd="sng" algn="ctr">
                      <a:solidFill>
                        <a:srgbClr val="F20000"/>
                      </a:solidFill>
                      <a:prstDash val="solid"/>
                      <a:round/>
                      <a:headEnd type="none" w="med" len="med"/>
                      <a:tailEnd type="none" w="med" len="med"/>
                    </a:lnB>
                  </a:tcPr>
                </a:tc>
                <a:extLst>
                  <a:ext uri="{0D108BD9-81ED-4DB2-BD59-A6C34878D82A}">
                    <a16:rowId xmlns:a16="http://schemas.microsoft.com/office/drawing/2014/main" val="2948572978"/>
                  </a:ext>
                </a:extLst>
              </a:tr>
              <a:tr h="455714">
                <a:tc>
                  <a:txBody>
                    <a:bodyPr/>
                    <a:lstStyle/>
                    <a:p>
                      <a:pPr marL="0" algn="l" defTabSz="755934" rtl="0" eaLnBrk="1" latinLnBrk="0" hangingPunct="1"/>
                      <a:r>
                        <a:rPr lang="en-ZA" sz="1800" kern="1200" dirty="0" smtClean="0">
                          <a:solidFill>
                            <a:schemeClr val="bg1"/>
                          </a:solidFill>
                          <a:latin typeface="Times New Roman" panose="02020603050405020304" pitchFamily="18" charset="0"/>
                          <a:ea typeface="+mn-ea"/>
                          <a:cs typeface="Times New Roman" panose="02020603050405020304" pitchFamily="18" charset="0"/>
                        </a:rPr>
                        <a:t>PRODUK</a:t>
                      </a:r>
                      <a:endParaRPr lang="en-ZA" sz="1800" kern="1200" dirty="0">
                        <a:solidFill>
                          <a:schemeClr val="bg1"/>
                        </a:solidFill>
                        <a:latin typeface="Times New Roman" panose="02020603050405020304" pitchFamily="18" charset="0"/>
                        <a:ea typeface="+mn-ea"/>
                        <a:cs typeface="Times New Roman" panose="02020603050405020304" pitchFamily="18" charset="0"/>
                      </a:endParaRPr>
                    </a:p>
                  </a:txBody>
                  <a:tcPr marL="111990" marR="111990" marT="55995" marB="55995" anchor="ct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0" algn="l" defTabSz="755934" rtl="0" eaLnBrk="1" latinLnBrk="0" hangingPunct="1"/>
                      <a:r>
                        <a:rPr lang="en-ZA" sz="1800" kern="1200" dirty="0" smtClean="0">
                          <a:solidFill>
                            <a:schemeClr val="bg1"/>
                          </a:solidFill>
                          <a:latin typeface="Times New Roman" panose="02020603050405020304" pitchFamily="18" charset="0"/>
                          <a:ea typeface="+mn-ea"/>
                          <a:cs typeface="Times New Roman" panose="02020603050405020304" pitchFamily="18" charset="0"/>
                        </a:rPr>
                        <a:t>12</a:t>
                      </a:r>
                      <a:endParaRPr lang="en-ZA" sz="1800" kern="1200" dirty="0">
                        <a:solidFill>
                          <a:schemeClr val="bg1"/>
                        </a:solidFill>
                        <a:latin typeface="Times New Roman" panose="02020603050405020304" pitchFamily="18" charset="0"/>
                        <a:ea typeface="+mn-ea"/>
                        <a:cs typeface="Times New Roman" panose="02020603050405020304" pitchFamily="18" charset="0"/>
                      </a:endParaRPr>
                    </a:p>
                  </a:txBody>
                  <a:tcPr marL="111990" marR="111990" marT="55995" marB="55995" anchor="ctr">
                    <a:lnT w="12700" cap="flat" cmpd="sng" algn="ctr">
                      <a:solidFill>
                        <a:srgbClr val="F20000"/>
                      </a:solidFill>
                      <a:prstDash val="solid"/>
                      <a:round/>
                      <a:headEnd type="none" w="med" len="med"/>
                      <a:tailEnd type="none" w="med" len="med"/>
                    </a:lnT>
                    <a:lnB w="12700" cap="flat" cmpd="sng" algn="ctr">
                      <a:solidFill>
                        <a:srgbClr val="F20000"/>
                      </a:solidFill>
                      <a:prstDash val="solid"/>
                      <a:round/>
                      <a:headEnd type="none" w="med" len="med"/>
                      <a:tailEnd type="none" w="med" len="med"/>
                    </a:lnB>
                  </a:tcPr>
                </a:tc>
                <a:extLst>
                  <a:ext uri="{0D108BD9-81ED-4DB2-BD59-A6C34878D82A}">
                    <a16:rowId xmlns:a16="http://schemas.microsoft.com/office/drawing/2014/main" val="3146366909"/>
                  </a:ext>
                </a:extLst>
              </a:tr>
              <a:tr h="455714">
                <a:tc>
                  <a:txBody>
                    <a:bodyPr/>
                    <a:lstStyle/>
                    <a:p>
                      <a:pPr marL="0" algn="l" defTabSz="755934" rtl="0" eaLnBrk="1" latinLnBrk="0" hangingPunct="1"/>
                      <a:r>
                        <a:rPr lang="en-ZA" sz="1800" kern="1200" dirty="0" smtClean="0">
                          <a:solidFill>
                            <a:schemeClr val="bg1"/>
                          </a:solidFill>
                          <a:latin typeface="Times New Roman" panose="02020603050405020304" pitchFamily="18" charset="0"/>
                          <a:ea typeface="+mn-ea"/>
                          <a:cs typeface="Times New Roman" panose="02020603050405020304" pitchFamily="18" charset="0"/>
                        </a:rPr>
                        <a:t>PENUTUPAN</a:t>
                      </a:r>
                      <a:r>
                        <a:rPr lang="en-ZA" sz="1800" kern="1200" baseline="0" dirty="0" smtClean="0">
                          <a:solidFill>
                            <a:schemeClr val="bg1"/>
                          </a:solidFill>
                          <a:latin typeface="Times New Roman" panose="02020603050405020304" pitchFamily="18" charset="0"/>
                          <a:ea typeface="+mn-ea"/>
                          <a:cs typeface="Times New Roman" panose="02020603050405020304" pitchFamily="18" charset="0"/>
                        </a:rPr>
                        <a:t> DIREKSI</a:t>
                      </a:r>
                      <a:endParaRPr lang="en-ZA" sz="1800" kern="1200" dirty="0">
                        <a:solidFill>
                          <a:schemeClr val="bg1"/>
                        </a:solidFill>
                        <a:latin typeface="Times New Roman" panose="02020603050405020304" pitchFamily="18" charset="0"/>
                        <a:ea typeface="+mn-ea"/>
                        <a:cs typeface="Times New Roman" panose="02020603050405020304" pitchFamily="18" charset="0"/>
                      </a:endParaRPr>
                    </a:p>
                  </a:txBody>
                  <a:tcPr marL="111990" marR="111990" marT="55995" marB="55995" anchor="ct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0" algn="l" defTabSz="755934" rtl="0" eaLnBrk="1" latinLnBrk="0" hangingPunct="1"/>
                      <a:r>
                        <a:rPr lang="en-ZA" sz="1800" kern="1200" dirty="0" smtClean="0">
                          <a:solidFill>
                            <a:schemeClr val="bg1"/>
                          </a:solidFill>
                          <a:latin typeface="Times New Roman" panose="02020603050405020304" pitchFamily="18" charset="0"/>
                          <a:ea typeface="+mn-ea"/>
                          <a:cs typeface="Times New Roman" panose="02020603050405020304" pitchFamily="18" charset="0"/>
                        </a:rPr>
                        <a:t>13</a:t>
                      </a:r>
                      <a:endParaRPr lang="en-ZA" sz="1800" kern="1200" dirty="0">
                        <a:solidFill>
                          <a:schemeClr val="bg1"/>
                        </a:solidFill>
                        <a:latin typeface="Times New Roman" panose="02020603050405020304" pitchFamily="18" charset="0"/>
                        <a:ea typeface="+mn-ea"/>
                        <a:cs typeface="Times New Roman" panose="02020603050405020304" pitchFamily="18" charset="0"/>
                      </a:endParaRPr>
                    </a:p>
                  </a:txBody>
                  <a:tcPr marL="111990" marR="111990" marT="55995" marB="55995" anchor="ctr">
                    <a:lnT w="12700" cap="flat" cmpd="sng" algn="ctr">
                      <a:solidFill>
                        <a:srgbClr val="F20000"/>
                      </a:solidFill>
                      <a:prstDash val="solid"/>
                      <a:round/>
                      <a:headEnd type="none" w="med" len="med"/>
                      <a:tailEnd type="none" w="med" len="med"/>
                    </a:lnT>
                    <a:lnB w="12700" cap="flat" cmpd="sng" algn="ctr">
                      <a:solidFill>
                        <a:srgbClr val="F20000"/>
                      </a:solidFill>
                      <a:prstDash val="solid"/>
                      <a:round/>
                      <a:headEnd type="none" w="med" len="med"/>
                      <a:tailEnd type="none" w="med" len="med"/>
                    </a:lnB>
                  </a:tcPr>
                </a:tc>
                <a:extLst>
                  <a:ext uri="{0D108BD9-81ED-4DB2-BD59-A6C34878D82A}">
                    <a16:rowId xmlns:a16="http://schemas.microsoft.com/office/drawing/2014/main" val="4285535440"/>
                  </a:ext>
                </a:extLst>
              </a:tr>
            </a:tbl>
          </a:graphicData>
        </a:graphic>
      </p:graphicFrame>
    </p:spTree>
    <p:extLst>
      <p:ext uri="{BB962C8B-B14F-4D97-AF65-F5344CB8AC3E}">
        <p14:creationId xmlns:p14="http://schemas.microsoft.com/office/powerpoint/2010/main" val="321269239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310675C-2B24-4D09-A060-1E65C4E20F8D}"/>
              </a:ext>
            </a:extLst>
          </p:cNvPr>
          <p:cNvSpPr/>
          <p:nvPr/>
        </p:nvSpPr>
        <p:spPr>
          <a:xfrm>
            <a:off x="3999464" y="1969"/>
            <a:ext cx="3549057" cy="10691813"/>
          </a:xfrm>
          <a:prstGeom prst="rect">
            <a:avLst/>
          </a:prstGeom>
          <a:gradFill flip="none" rotWithShape="1">
            <a:gsLst>
              <a:gs pos="69000">
                <a:srgbClr val="538034"/>
              </a:gs>
              <a:gs pos="87000">
                <a:schemeClr val="accent2">
                  <a:lumMod val="100000"/>
                </a:schemeClr>
              </a:gs>
            </a:gsLst>
            <a:path path="circle">
              <a:fillToRect l="50000" t="-80000" r="50000" b="18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pic>
        <p:nvPicPr>
          <p:cNvPr id="2" name="Picture 1"/>
          <p:cNvPicPr>
            <a:picLocks noChangeAspect="1"/>
          </p:cNvPicPr>
          <p:nvPr/>
        </p:nvPicPr>
        <p:blipFill rotWithShape="1">
          <a:blip r:embed="rId2" cstate="hqprint">
            <a:extLst>
              <a:ext uri="{28A0092B-C50C-407E-A947-70E740481C1C}">
                <a14:useLocalDpi xmlns:a14="http://schemas.microsoft.com/office/drawing/2010/main" val="0"/>
              </a:ext>
            </a:extLst>
          </a:blip>
          <a:srcRect b="4321"/>
          <a:stretch/>
        </p:blipFill>
        <p:spPr>
          <a:xfrm>
            <a:off x="614327" y="2635432"/>
            <a:ext cx="6331020" cy="8077660"/>
          </a:xfrm>
          <a:prstGeom prst="rect">
            <a:avLst/>
          </a:prstGeom>
        </p:spPr>
      </p:pic>
      <p:grpSp>
        <p:nvGrpSpPr>
          <p:cNvPr id="3" name="Group 2"/>
          <p:cNvGrpSpPr/>
          <p:nvPr/>
        </p:nvGrpSpPr>
        <p:grpSpPr>
          <a:xfrm>
            <a:off x="3993321" y="8927630"/>
            <a:ext cx="1723050" cy="1727378"/>
            <a:chOff x="4295906" y="4629863"/>
            <a:chExt cx="1723050" cy="1727378"/>
          </a:xfrm>
        </p:grpSpPr>
        <p:grpSp>
          <p:nvGrpSpPr>
            <p:cNvPr id="16" name="Group 15">
              <a:extLst>
                <a:ext uri="{FF2B5EF4-FFF2-40B4-BE49-F238E27FC236}">
                  <a16:creationId xmlns:a16="http://schemas.microsoft.com/office/drawing/2014/main" id="{D3F3D1A8-ABD6-4D97-BBE4-F6FBC9B654C6}"/>
                </a:ext>
              </a:extLst>
            </p:cNvPr>
            <p:cNvGrpSpPr/>
            <p:nvPr/>
          </p:nvGrpSpPr>
          <p:grpSpPr>
            <a:xfrm>
              <a:off x="4295906" y="4629863"/>
              <a:ext cx="1723050" cy="1727378"/>
              <a:chOff x="2318671" y="5380027"/>
              <a:chExt cx="2880000" cy="2880000"/>
            </a:xfrm>
            <a:solidFill>
              <a:schemeClr val="bg1">
                <a:lumMod val="65000"/>
              </a:schemeClr>
            </a:solidFill>
          </p:grpSpPr>
          <p:sp>
            <p:nvSpPr>
              <p:cNvPr id="20" name="Hexagon 19">
                <a:extLst>
                  <a:ext uri="{FF2B5EF4-FFF2-40B4-BE49-F238E27FC236}">
                    <a16:creationId xmlns:a16="http://schemas.microsoft.com/office/drawing/2014/main" id="{F36998E7-0BB0-44D8-83F6-5F9FA89EAED3}"/>
                  </a:ext>
                </a:extLst>
              </p:cNvPr>
              <p:cNvSpPr/>
              <p:nvPr/>
            </p:nvSpPr>
            <p:spPr>
              <a:xfrm rot="5400000">
                <a:off x="2318671" y="5380027"/>
                <a:ext cx="2880000" cy="2880000"/>
              </a:xfrm>
              <a:prstGeom prst="hexag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ZA"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Oval 21">
                <a:extLst>
                  <a:ext uri="{FF2B5EF4-FFF2-40B4-BE49-F238E27FC236}">
                    <a16:creationId xmlns:a16="http://schemas.microsoft.com/office/drawing/2014/main" id="{BBA269A9-E6E9-4EA2-9C73-500E403928C9}"/>
                  </a:ext>
                </a:extLst>
              </p:cNvPr>
              <p:cNvSpPr/>
              <p:nvPr/>
            </p:nvSpPr>
            <p:spPr>
              <a:xfrm>
                <a:off x="3733165" y="5396865"/>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ZA"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19" name="TextBox 18">
              <a:extLst>
                <a:ext uri="{FF2B5EF4-FFF2-40B4-BE49-F238E27FC236}">
                  <a16:creationId xmlns:a16="http://schemas.microsoft.com/office/drawing/2014/main" id="{D2E7C113-8C0D-4EDE-93AD-3ECC2ED64FCB}"/>
                </a:ext>
              </a:extLst>
            </p:cNvPr>
            <p:cNvSpPr txBox="1"/>
            <p:nvPr/>
          </p:nvSpPr>
          <p:spPr>
            <a:xfrm>
              <a:off x="4423375" y="5190270"/>
              <a:ext cx="1459447" cy="584775"/>
            </a:xfrm>
            <a:prstGeom prst="rect">
              <a:avLst/>
            </a:prstGeom>
            <a:noFill/>
          </p:spPr>
          <p:txBody>
            <a:bodyPr wrap="square" rtlCol="0">
              <a:spAutoFit/>
            </a:bodyPr>
            <a:lstStyle/>
            <a:p>
              <a:pPr algn="ctr"/>
              <a:r>
                <a:rPr lang="en-ZA" sz="3200" dirty="0" err="1" smtClean="0">
                  <a:solidFill>
                    <a:srgbClr val="FF0000"/>
                  </a:solidFill>
                  <a:latin typeface="Times New Roman" panose="02020603050405020304" pitchFamily="18" charset="0"/>
                  <a:cs typeface="Times New Roman" panose="02020603050405020304" pitchFamily="18" charset="0"/>
                </a:rPr>
                <a:t>OUT</a:t>
              </a:r>
              <a:r>
                <a:rPr lang="en-ZA" sz="1100" dirty="0" err="1" smtClean="0">
                  <a:solidFill>
                    <a:srgbClr val="FF0000"/>
                  </a:solidFill>
                  <a:latin typeface="Times New Roman" panose="02020603050405020304" pitchFamily="18" charset="0"/>
                  <a:cs typeface="Times New Roman" panose="02020603050405020304" pitchFamily="18" charset="0"/>
                </a:rPr>
                <a:t>of</a:t>
              </a:r>
              <a:r>
                <a:rPr lang="en-ZA" sz="1100" dirty="0" smtClean="0">
                  <a:solidFill>
                    <a:srgbClr val="FF0000"/>
                  </a:solidFill>
                  <a:latin typeface="Times New Roman" panose="02020603050405020304" pitchFamily="18" charset="0"/>
                  <a:cs typeface="Times New Roman" panose="02020603050405020304" pitchFamily="18" charset="0"/>
                </a:rPr>
                <a:t> the</a:t>
              </a:r>
              <a:endParaRPr lang="en-ZA" sz="4800" dirty="0" smtClean="0">
                <a:solidFill>
                  <a:srgbClr val="FF0000"/>
                </a:solidFill>
                <a:latin typeface="Times New Roman" panose="02020603050405020304" pitchFamily="18" charset="0"/>
                <a:cs typeface="Times New Roman" panose="02020603050405020304" pitchFamily="18" charset="0"/>
              </a:endParaRPr>
            </a:p>
          </p:txBody>
        </p:sp>
        <p:sp>
          <p:nvSpPr>
            <p:cNvPr id="17" name="TextBox 16">
              <a:extLst>
                <a:ext uri="{FF2B5EF4-FFF2-40B4-BE49-F238E27FC236}">
                  <a16:creationId xmlns:a16="http://schemas.microsoft.com/office/drawing/2014/main" id="{D2E7C113-8C0D-4EDE-93AD-3ECC2ED64FCB}"/>
                </a:ext>
              </a:extLst>
            </p:cNvPr>
            <p:cNvSpPr txBox="1"/>
            <p:nvPr/>
          </p:nvSpPr>
          <p:spPr>
            <a:xfrm>
              <a:off x="4537144" y="5025290"/>
              <a:ext cx="1221170" cy="923330"/>
            </a:xfrm>
            <a:prstGeom prst="rect">
              <a:avLst/>
            </a:prstGeom>
            <a:noFill/>
          </p:spPr>
          <p:txBody>
            <a:bodyPr wrap="square" rtlCol="0">
              <a:spAutoFit/>
            </a:bodyPr>
            <a:lstStyle/>
            <a:p>
              <a:pPr algn="ctr"/>
              <a:r>
                <a:rPr lang="en-ZA" sz="1600" dirty="0" smtClean="0">
                  <a:solidFill>
                    <a:schemeClr val="bg1"/>
                  </a:solidFill>
                  <a:latin typeface="Times New Roman" panose="02020603050405020304" pitchFamily="18" charset="0"/>
                  <a:cs typeface="Times New Roman" panose="02020603050405020304" pitchFamily="18" charset="0"/>
                </a:rPr>
                <a:t>“THINK”</a:t>
              </a:r>
            </a:p>
            <a:p>
              <a:pPr algn="ctr"/>
              <a:endParaRPr lang="en-ZA" sz="100" dirty="0">
                <a:solidFill>
                  <a:schemeClr val="bg1"/>
                </a:solidFill>
                <a:latin typeface="Times New Roman" panose="02020603050405020304" pitchFamily="18" charset="0"/>
                <a:cs typeface="Times New Roman" panose="02020603050405020304" pitchFamily="18" charset="0"/>
              </a:endParaRPr>
            </a:p>
            <a:p>
              <a:pPr algn="ctr"/>
              <a:endParaRPr lang="en-ZA" sz="1600" dirty="0" smtClean="0">
                <a:solidFill>
                  <a:schemeClr val="bg1"/>
                </a:solidFill>
                <a:latin typeface="Times New Roman" panose="02020603050405020304" pitchFamily="18" charset="0"/>
                <a:cs typeface="Times New Roman" panose="02020603050405020304" pitchFamily="18" charset="0"/>
              </a:endParaRPr>
            </a:p>
            <a:p>
              <a:pPr algn="ctr"/>
              <a:endParaRPr lang="en-ZA" sz="500" dirty="0" smtClean="0">
                <a:solidFill>
                  <a:schemeClr val="bg1"/>
                </a:solidFill>
                <a:latin typeface="Times New Roman" panose="02020603050405020304" pitchFamily="18" charset="0"/>
                <a:cs typeface="Times New Roman" panose="02020603050405020304" pitchFamily="18" charset="0"/>
              </a:endParaRPr>
            </a:p>
            <a:p>
              <a:pPr algn="ctr"/>
              <a:r>
                <a:rPr lang="en-ZA" sz="1600" b="1" dirty="0" smtClean="0">
                  <a:latin typeface="Times New Roman" panose="02020603050405020304" pitchFamily="18" charset="0"/>
                  <a:cs typeface="Times New Roman" panose="02020603050405020304" pitchFamily="18" charset="0"/>
                </a:rPr>
                <a:t>BOX</a:t>
              </a:r>
            </a:p>
          </p:txBody>
        </p:sp>
      </p:grpSp>
      <p:grpSp>
        <p:nvGrpSpPr>
          <p:cNvPr id="36" name="Group 35"/>
          <p:cNvGrpSpPr/>
          <p:nvPr/>
        </p:nvGrpSpPr>
        <p:grpSpPr>
          <a:xfrm>
            <a:off x="5771232" y="6339419"/>
            <a:ext cx="1722123" cy="1726449"/>
            <a:chOff x="4152976" y="2533565"/>
            <a:chExt cx="2030586" cy="2030586"/>
          </a:xfrm>
        </p:grpSpPr>
        <p:sp>
          <p:nvSpPr>
            <p:cNvPr id="26" name="Hexagon 25">
              <a:extLst>
                <a:ext uri="{FF2B5EF4-FFF2-40B4-BE49-F238E27FC236}">
                  <a16:creationId xmlns:a16="http://schemas.microsoft.com/office/drawing/2014/main" id="{DF4B5081-4F9C-48C6-A156-0FF21B3A5671}"/>
                </a:ext>
              </a:extLst>
            </p:cNvPr>
            <p:cNvSpPr/>
            <p:nvPr/>
          </p:nvSpPr>
          <p:spPr>
            <a:xfrm rot="5400000">
              <a:off x="4152976" y="2533565"/>
              <a:ext cx="2030586" cy="2030586"/>
            </a:xfrm>
            <a:prstGeom prst="hexagon">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ZA"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TextBox 27">
              <a:extLst>
                <a:ext uri="{FF2B5EF4-FFF2-40B4-BE49-F238E27FC236}">
                  <a16:creationId xmlns:a16="http://schemas.microsoft.com/office/drawing/2014/main" id="{D2E7C113-8C0D-4EDE-93AD-3ECC2ED64FCB}"/>
                </a:ext>
              </a:extLst>
            </p:cNvPr>
            <p:cNvSpPr txBox="1"/>
            <p:nvPr/>
          </p:nvSpPr>
          <p:spPr>
            <a:xfrm>
              <a:off x="4673740" y="2814218"/>
              <a:ext cx="990601" cy="361996"/>
            </a:xfrm>
            <a:prstGeom prst="rect">
              <a:avLst/>
            </a:prstGeom>
            <a:noFill/>
          </p:spPr>
          <p:txBody>
            <a:bodyPr wrap="square" rtlCol="0">
              <a:spAutoFit/>
            </a:bodyPr>
            <a:lstStyle/>
            <a:p>
              <a:pPr algn="ctr"/>
              <a:r>
                <a:rPr lang="en-ZA" sz="1400" dirty="0" smtClean="0">
                  <a:solidFill>
                    <a:schemeClr val="bg1"/>
                  </a:solidFill>
                  <a:latin typeface="Times New Roman" panose="02020603050405020304" pitchFamily="18" charset="0"/>
                  <a:cs typeface="Times New Roman" panose="02020603050405020304" pitchFamily="18" charset="0"/>
                </a:rPr>
                <a:t>“</a:t>
              </a:r>
              <a:r>
                <a:rPr lang="en-ZA" sz="1050" b="1" dirty="0" smtClean="0">
                  <a:solidFill>
                    <a:srgbClr val="FF0000"/>
                  </a:solidFill>
                  <a:latin typeface="Times New Roman" panose="02020603050405020304" pitchFamily="18" charset="0"/>
                  <a:cs typeface="Times New Roman" panose="02020603050405020304" pitchFamily="18" charset="0"/>
                </a:rPr>
                <a:t>WORK</a:t>
              </a:r>
              <a:r>
                <a:rPr lang="en-ZA" sz="1400" dirty="0" smtClean="0">
                  <a:solidFill>
                    <a:schemeClr val="bg1"/>
                  </a:solidFill>
                  <a:latin typeface="Times New Roman" panose="02020603050405020304" pitchFamily="18" charset="0"/>
                  <a:cs typeface="Times New Roman" panose="02020603050405020304" pitchFamily="18" charset="0"/>
                </a:rPr>
                <a:t> ”</a:t>
              </a:r>
            </a:p>
          </p:txBody>
        </p:sp>
        <p:sp>
          <p:nvSpPr>
            <p:cNvPr id="29" name="TextBox 28">
              <a:extLst>
                <a:ext uri="{FF2B5EF4-FFF2-40B4-BE49-F238E27FC236}">
                  <a16:creationId xmlns:a16="http://schemas.microsoft.com/office/drawing/2014/main" id="{D2E7C113-8C0D-4EDE-93AD-3ECC2ED64FCB}"/>
                </a:ext>
              </a:extLst>
            </p:cNvPr>
            <p:cNvSpPr txBox="1"/>
            <p:nvPr/>
          </p:nvSpPr>
          <p:spPr>
            <a:xfrm>
              <a:off x="4185581" y="2937043"/>
              <a:ext cx="1950136" cy="687791"/>
            </a:xfrm>
            <a:prstGeom prst="rect">
              <a:avLst/>
            </a:prstGeom>
            <a:noFill/>
            <a:effectLst>
              <a:glow rad="406400">
                <a:srgbClr val="FF0000">
                  <a:alpha val="40000"/>
                </a:srgbClr>
              </a:glow>
              <a:outerShdw blurRad="50800" dir="5400000" sx="73000" sy="73000" algn="t" rotWithShape="0">
                <a:prstClr val="black"/>
              </a:outerShdw>
            </a:effectLst>
          </p:spPr>
          <p:txBody>
            <a:bodyPr wrap="square" rtlCol="0">
              <a:spAutoFit/>
            </a:bodyPr>
            <a:lstStyle/>
            <a:p>
              <a:pPr algn="ctr"/>
              <a:r>
                <a:rPr lang="en-ZA" sz="3200" dirty="0" smtClean="0">
                  <a:solidFill>
                    <a:schemeClr val="bg1"/>
                  </a:solidFill>
                  <a:latin typeface="Times New Roman" panose="02020603050405020304" pitchFamily="18" charset="0"/>
                  <a:cs typeface="Times New Roman" panose="02020603050405020304" pitchFamily="18" charset="0"/>
                </a:rPr>
                <a:t>SMART</a:t>
              </a:r>
            </a:p>
          </p:txBody>
        </p:sp>
        <p:sp>
          <p:nvSpPr>
            <p:cNvPr id="30" name="TextBox 29">
              <a:extLst>
                <a:ext uri="{FF2B5EF4-FFF2-40B4-BE49-F238E27FC236}">
                  <a16:creationId xmlns:a16="http://schemas.microsoft.com/office/drawing/2014/main" id="{D2E7C113-8C0D-4EDE-93AD-3ECC2ED64FCB}"/>
                </a:ext>
              </a:extLst>
            </p:cNvPr>
            <p:cNvSpPr txBox="1"/>
            <p:nvPr/>
          </p:nvSpPr>
          <p:spPr>
            <a:xfrm>
              <a:off x="4355520" y="3410574"/>
              <a:ext cx="1616368" cy="760191"/>
            </a:xfrm>
            <a:prstGeom prst="rect">
              <a:avLst/>
            </a:prstGeom>
            <a:noFill/>
            <a:effectLst>
              <a:glow rad="406400">
                <a:srgbClr val="FF0000">
                  <a:alpha val="40000"/>
                </a:srgbClr>
              </a:glow>
              <a:outerShdw blurRad="50800" dir="5400000" sx="73000" sy="73000" algn="t" rotWithShape="0">
                <a:prstClr val="black"/>
              </a:outerShdw>
            </a:effectLst>
          </p:spPr>
          <p:txBody>
            <a:bodyPr wrap="square" rtlCol="0">
              <a:spAutoFit/>
            </a:bodyPr>
            <a:lstStyle/>
            <a:p>
              <a:pPr algn="ctr"/>
              <a:r>
                <a:rPr lang="en-ZA" sz="3600" dirty="0" smtClean="0">
                  <a:solidFill>
                    <a:srgbClr val="FF0000"/>
                  </a:solidFill>
                  <a:latin typeface="Times New Roman" panose="02020603050405020304" pitchFamily="18" charset="0"/>
                  <a:cs typeface="Times New Roman" panose="02020603050405020304" pitchFamily="18" charset="0"/>
                </a:rPr>
                <a:t>PLAY</a:t>
              </a:r>
            </a:p>
          </p:txBody>
        </p:sp>
        <p:sp>
          <p:nvSpPr>
            <p:cNvPr id="31" name="TextBox 30">
              <a:extLst>
                <a:ext uri="{FF2B5EF4-FFF2-40B4-BE49-F238E27FC236}">
                  <a16:creationId xmlns:a16="http://schemas.microsoft.com/office/drawing/2014/main" id="{D2E7C113-8C0D-4EDE-93AD-3ECC2ED64FCB}"/>
                </a:ext>
              </a:extLst>
            </p:cNvPr>
            <p:cNvSpPr txBox="1"/>
            <p:nvPr/>
          </p:nvSpPr>
          <p:spPr>
            <a:xfrm>
              <a:off x="4704859" y="3967512"/>
              <a:ext cx="915245" cy="289596"/>
            </a:xfrm>
            <a:prstGeom prst="rect">
              <a:avLst/>
            </a:prstGeom>
            <a:noFill/>
            <a:effectLst>
              <a:glow rad="406400">
                <a:srgbClr val="FF0000">
                  <a:alpha val="40000"/>
                </a:srgbClr>
              </a:glow>
              <a:outerShdw blurRad="50800" dir="5400000" sx="73000" sy="73000" algn="t" rotWithShape="0">
                <a:prstClr val="black"/>
              </a:outerShdw>
            </a:effectLst>
          </p:spPr>
          <p:txBody>
            <a:bodyPr wrap="square" rtlCol="0">
              <a:spAutoFit/>
            </a:bodyPr>
            <a:lstStyle/>
            <a:p>
              <a:pPr algn="ctr"/>
              <a:r>
                <a:rPr lang="en-ZA" sz="1000" dirty="0" smtClean="0">
                  <a:solidFill>
                    <a:srgbClr val="FF0000"/>
                  </a:solidFill>
                  <a:latin typeface="Times New Roman" panose="02020603050405020304" pitchFamily="18" charset="0"/>
                  <a:cs typeface="Times New Roman" panose="02020603050405020304" pitchFamily="18" charset="0"/>
                </a:rPr>
                <a:t>“</a:t>
              </a:r>
              <a:r>
                <a:rPr lang="en-ZA" sz="1000" b="1" dirty="0" smtClean="0">
                  <a:solidFill>
                    <a:schemeClr val="bg1"/>
                  </a:solidFill>
                  <a:latin typeface="Times New Roman" panose="02020603050405020304" pitchFamily="18" charset="0"/>
                  <a:cs typeface="Times New Roman" panose="02020603050405020304" pitchFamily="18" charset="0"/>
                </a:rPr>
                <a:t>SMART</a:t>
              </a:r>
              <a:r>
                <a:rPr lang="en-ZA" sz="1000" dirty="0" smtClean="0">
                  <a:solidFill>
                    <a:srgbClr val="FF0000"/>
                  </a:solidFill>
                  <a:latin typeface="Times New Roman" panose="02020603050405020304" pitchFamily="18" charset="0"/>
                  <a:cs typeface="Times New Roman" panose="02020603050405020304" pitchFamily="18" charset="0"/>
                </a:rPr>
                <a:t>”</a:t>
              </a:r>
            </a:p>
          </p:txBody>
        </p:sp>
      </p:grpSp>
      <p:sp>
        <p:nvSpPr>
          <p:cNvPr id="9" name="Oval 8">
            <a:extLst>
              <a:ext uri="{FF2B5EF4-FFF2-40B4-BE49-F238E27FC236}">
                <a16:creationId xmlns:a16="http://schemas.microsoft.com/office/drawing/2014/main" id="{9B4CD951-F882-4EB2-8B75-60828D14D300}"/>
              </a:ext>
            </a:extLst>
          </p:cNvPr>
          <p:cNvSpPr/>
          <p:nvPr/>
        </p:nvSpPr>
        <p:spPr>
          <a:xfrm>
            <a:off x="4840203" y="5061515"/>
            <a:ext cx="45719" cy="4571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21" name="Title 1">
            <a:extLst>
              <a:ext uri="{FF2B5EF4-FFF2-40B4-BE49-F238E27FC236}">
                <a16:creationId xmlns:a16="http://schemas.microsoft.com/office/drawing/2014/main" id="{A389EA88-8D83-4F3F-A4C1-4B16E2377F9E}"/>
              </a:ext>
            </a:extLst>
          </p:cNvPr>
          <p:cNvSpPr txBox="1">
            <a:spLocks/>
          </p:cNvSpPr>
          <p:nvPr/>
        </p:nvSpPr>
        <p:spPr>
          <a:xfrm>
            <a:off x="6262960" y="9875786"/>
            <a:ext cx="1283753" cy="916846"/>
          </a:xfrm>
          <a:prstGeom prst="rect">
            <a:avLst/>
          </a:prstGeom>
        </p:spPr>
        <p:txBody>
          <a:bodyPr vert="horz" lIns="91440" tIns="45720" rIns="91440" bIns="45720" rtlCol="0" anchor="ctr">
            <a:noAutofit/>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en-US" sz="3600" b="1" dirty="0" smtClean="0">
                <a:latin typeface="Times New Roman" panose="02020603050405020304" pitchFamily="18" charset="0"/>
                <a:cs typeface="Times New Roman" panose="02020603050405020304" pitchFamily="18" charset="0"/>
              </a:rPr>
              <a:t>2021</a:t>
            </a:r>
            <a:endParaRPr lang="en-US" sz="3600" b="1" dirty="0">
              <a:latin typeface="Times New Roman" panose="02020603050405020304" pitchFamily="18" charset="0"/>
              <a:cs typeface="Times New Roman" panose="02020603050405020304" pitchFamily="18" charset="0"/>
            </a:endParaRPr>
          </a:p>
        </p:txBody>
      </p:sp>
      <p:sp>
        <p:nvSpPr>
          <p:cNvPr id="23" name="Title 1">
            <a:extLst>
              <a:ext uri="{FF2B5EF4-FFF2-40B4-BE49-F238E27FC236}">
                <a16:creationId xmlns:a16="http://schemas.microsoft.com/office/drawing/2014/main" id="{A389EA88-8D83-4F3F-A4C1-4B16E2377F9E}"/>
              </a:ext>
            </a:extLst>
          </p:cNvPr>
          <p:cNvSpPr txBox="1">
            <a:spLocks/>
          </p:cNvSpPr>
          <p:nvPr/>
        </p:nvSpPr>
        <p:spPr>
          <a:xfrm>
            <a:off x="681189" y="824095"/>
            <a:ext cx="6551260" cy="495514"/>
          </a:xfrm>
          <a:prstGeom prst="rect">
            <a:avLst/>
          </a:prstGeom>
        </p:spPr>
        <p:txBody>
          <a:bodyPr vert="horz" lIns="91440" tIns="45720" rIns="91440" bIns="45720" rtlCol="0" anchor="ctr">
            <a:noAutofit/>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en-US" sz="3200" b="1" dirty="0" err="1" smtClean="0">
                <a:latin typeface="Times New Roman" panose="02020603050405020304" pitchFamily="18" charset="0"/>
                <a:cs typeface="Times New Roman" panose="02020603050405020304" pitchFamily="18" charset="0"/>
              </a:rPr>
              <a:t>Sejarah</a:t>
            </a:r>
            <a:r>
              <a:rPr lang="en-US" sz="3200" b="1" dirty="0" smtClean="0">
                <a:latin typeface="Times New Roman" panose="02020603050405020304" pitchFamily="18" charset="0"/>
                <a:cs typeface="Times New Roman" panose="02020603050405020304" pitchFamily="18" charset="0"/>
              </a:rPr>
              <a:t> </a:t>
            </a:r>
            <a:r>
              <a:rPr lang="en-US" sz="3200" b="1" dirty="0" err="1" smtClean="0">
                <a:solidFill>
                  <a:schemeClr val="bg1"/>
                </a:solidFill>
                <a:latin typeface="Times New Roman" panose="02020603050405020304" pitchFamily="18" charset="0"/>
                <a:cs typeface="Times New Roman" panose="02020603050405020304" pitchFamily="18" charset="0"/>
              </a:rPr>
              <a:t>singkat</a:t>
            </a:r>
            <a:endParaRPr lang="en-US" sz="3200" b="1" dirty="0">
              <a:solidFill>
                <a:schemeClr val="bg1"/>
              </a:solidFill>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D357F231-89AA-4DD1-9680-F13733C960D1}"/>
              </a:ext>
            </a:extLst>
          </p:cNvPr>
          <p:cNvSpPr txBox="1"/>
          <p:nvPr/>
        </p:nvSpPr>
        <p:spPr>
          <a:xfrm>
            <a:off x="349454" y="1558787"/>
            <a:ext cx="2521337" cy="523220"/>
          </a:xfrm>
          <a:prstGeom prst="rect">
            <a:avLst/>
          </a:prstGeom>
          <a:noFill/>
        </p:spPr>
        <p:txBody>
          <a:bodyPr wrap="square" rtlCol="0">
            <a:spAutoFit/>
          </a:bodyPr>
          <a:lstStyle/>
          <a:p>
            <a:r>
              <a:rPr lang="en-ZA" sz="2800" b="1" dirty="0" smtClean="0">
                <a:solidFill>
                  <a:srgbClr val="262626"/>
                </a:solidFill>
                <a:latin typeface="Times New Roman" panose="02020603050405020304" pitchFamily="18" charset="0"/>
                <a:cs typeface="Times New Roman" panose="02020603050405020304" pitchFamily="18" charset="0"/>
              </a:rPr>
              <a:t>Kami </a:t>
            </a:r>
            <a:r>
              <a:rPr lang="en-ZA" sz="2800" b="1" dirty="0" err="1" smtClean="0">
                <a:solidFill>
                  <a:srgbClr val="262626"/>
                </a:solidFill>
                <a:latin typeface="Times New Roman" panose="02020603050405020304" pitchFamily="18" charset="0"/>
                <a:cs typeface="Times New Roman" panose="02020603050405020304" pitchFamily="18" charset="0"/>
              </a:rPr>
              <a:t>adalah</a:t>
            </a:r>
            <a:r>
              <a:rPr lang="en-ZA" sz="2800" b="1" dirty="0" smtClean="0">
                <a:solidFill>
                  <a:srgbClr val="262626"/>
                </a:solidFill>
                <a:latin typeface="Times New Roman" panose="02020603050405020304" pitchFamily="18" charset="0"/>
                <a:cs typeface="Times New Roman" panose="02020603050405020304" pitchFamily="18" charset="0"/>
              </a:rPr>
              <a:t>:</a:t>
            </a:r>
            <a:endParaRPr lang="en-ZA" sz="2800" b="1" dirty="0">
              <a:solidFill>
                <a:srgbClr val="262626"/>
              </a:solidFill>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71B8FC32-CF53-44FA-B4AA-444E3684FE67}"/>
              </a:ext>
            </a:extLst>
          </p:cNvPr>
          <p:cNvSpPr txBox="1"/>
          <p:nvPr/>
        </p:nvSpPr>
        <p:spPr>
          <a:xfrm>
            <a:off x="4134746" y="2064869"/>
            <a:ext cx="3151479" cy="4524315"/>
          </a:xfrm>
          <a:prstGeom prst="rect">
            <a:avLst/>
          </a:prstGeom>
          <a:noFill/>
        </p:spPr>
        <p:txBody>
          <a:bodyPr wrap="square" rtlCol="0">
            <a:spAutoFit/>
          </a:bodyPr>
          <a:lstStyle/>
          <a:p>
            <a:pPr algn="just"/>
            <a:r>
              <a:rPr lang="en-US" dirty="0" err="1" smtClean="0">
                <a:solidFill>
                  <a:schemeClr val="bg1"/>
                </a:solidFill>
                <a:latin typeface="Times New Roman" panose="02020603050405020304" pitchFamily="18" charset="0"/>
                <a:cs typeface="Times New Roman" panose="02020603050405020304" pitchFamily="18" charset="0"/>
              </a:rPr>
              <a:t>Untuk</a:t>
            </a:r>
            <a:r>
              <a:rPr lang="en-US" dirty="0" smtClean="0">
                <a:solidFill>
                  <a:schemeClr val="bg1"/>
                </a:solidFill>
                <a:latin typeface="Times New Roman" panose="02020603050405020304" pitchFamily="18" charset="0"/>
                <a:cs typeface="Times New Roman" panose="02020603050405020304" pitchFamily="18" charset="0"/>
              </a:rPr>
              <a:t> </a:t>
            </a:r>
            <a:r>
              <a:rPr lang="en-US" i="1" dirty="0">
                <a:solidFill>
                  <a:schemeClr val="bg1"/>
                </a:solidFill>
                <a:latin typeface="Times New Roman" panose="02020603050405020304" pitchFamily="18" charset="0"/>
                <a:cs typeface="Times New Roman" panose="02020603050405020304" pitchFamily="18" charset="0"/>
              </a:rPr>
              <a:t>support</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teknologi</a:t>
            </a:r>
            <a:r>
              <a:rPr lang="en-US" dirty="0">
                <a:solidFill>
                  <a:schemeClr val="bg1"/>
                </a:solidFill>
                <a:latin typeface="Times New Roman" panose="02020603050405020304" pitchFamily="18" charset="0"/>
                <a:cs typeface="Times New Roman" panose="02020603050405020304" pitchFamily="18" charset="0"/>
              </a:rPr>
              <a:t> kami </a:t>
            </a:r>
            <a:r>
              <a:rPr lang="en-US" dirty="0" err="1">
                <a:solidFill>
                  <a:schemeClr val="bg1"/>
                </a:solidFill>
                <a:latin typeface="Times New Roman" panose="02020603050405020304" pitchFamily="18" charset="0"/>
                <a:cs typeface="Times New Roman" panose="02020603050405020304" pitchFamily="18" charset="0"/>
              </a:rPr>
              <a:t>didukung</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oleh</a:t>
            </a:r>
            <a:r>
              <a:rPr lang="en-US" dirty="0">
                <a:solidFill>
                  <a:schemeClr val="bg1"/>
                </a:solidFill>
                <a:latin typeface="Times New Roman" panose="02020603050405020304" pitchFamily="18" charset="0"/>
                <a:cs typeface="Times New Roman" panose="02020603050405020304" pitchFamily="18" charset="0"/>
              </a:rPr>
              <a:t> Core Banking </a:t>
            </a:r>
            <a:r>
              <a:rPr lang="en-US" dirty="0" smtClean="0">
                <a:solidFill>
                  <a:schemeClr val="bg1"/>
                </a:solidFill>
                <a:latin typeface="Times New Roman" panose="02020603050405020304" pitchFamily="18" charset="0"/>
                <a:cs typeface="Times New Roman" panose="02020603050405020304" pitchFamily="18" charset="0"/>
              </a:rPr>
              <a:t>System yang </a:t>
            </a:r>
            <a:r>
              <a:rPr lang="en-US" dirty="0" err="1">
                <a:solidFill>
                  <a:schemeClr val="bg1"/>
                </a:solidFill>
                <a:latin typeface="Times New Roman" panose="02020603050405020304" pitchFamily="18" charset="0"/>
                <a:cs typeface="Times New Roman" panose="02020603050405020304" pitchFamily="18" charset="0"/>
              </a:rPr>
              <a:t>terafiliasi</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dengan</a:t>
            </a:r>
            <a:r>
              <a:rPr lang="en-US" dirty="0">
                <a:solidFill>
                  <a:schemeClr val="bg1"/>
                </a:solidFill>
                <a:latin typeface="Times New Roman" panose="02020603050405020304" pitchFamily="18" charset="0"/>
                <a:cs typeface="Times New Roman" panose="02020603050405020304" pitchFamily="18" charset="0"/>
              </a:rPr>
              <a:t> server </a:t>
            </a:r>
            <a:r>
              <a:rPr lang="en-US" dirty="0" err="1">
                <a:solidFill>
                  <a:schemeClr val="bg1"/>
                </a:solidFill>
                <a:latin typeface="Times New Roman" panose="02020603050405020304" pitchFamily="18" charset="0"/>
                <a:cs typeface="Times New Roman" panose="02020603050405020304" pitchFamily="18" charset="0"/>
              </a:rPr>
              <a:t>diluar</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Pulau</a:t>
            </a:r>
            <a:r>
              <a:rPr lang="en-US" dirty="0">
                <a:solidFill>
                  <a:schemeClr val="bg1"/>
                </a:solidFill>
                <a:latin typeface="Times New Roman" panose="02020603050405020304" pitchFamily="18" charset="0"/>
                <a:cs typeface="Times New Roman" panose="02020603050405020304" pitchFamily="18" charset="0"/>
              </a:rPr>
              <a:t> demi </a:t>
            </a:r>
            <a:r>
              <a:rPr lang="en-US" dirty="0" err="1">
                <a:solidFill>
                  <a:schemeClr val="bg1"/>
                </a:solidFill>
                <a:latin typeface="Times New Roman" panose="02020603050405020304" pitchFamily="18" charset="0"/>
                <a:cs typeface="Times New Roman" panose="02020603050405020304" pitchFamily="18" charset="0"/>
              </a:rPr>
              <a:t>keamanan</a:t>
            </a:r>
            <a:r>
              <a:rPr lang="en-US" dirty="0">
                <a:solidFill>
                  <a:schemeClr val="bg1"/>
                </a:solidFill>
                <a:latin typeface="Times New Roman" panose="02020603050405020304" pitchFamily="18" charset="0"/>
                <a:cs typeface="Times New Roman" panose="02020603050405020304" pitchFamily="18" charset="0"/>
              </a:rPr>
              <a:t> data </a:t>
            </a:r>
            <a:r>
              <a:rPr lang="en-US" dirty="0" err="1">
                <a:solidFill>
                  <a:schemeClr val="bg1"/>
                </a:solidFill>
                <a:latin typeface="Times New Roman" panose="02020603050405020304" pitchFamily="18" charset="0"/>
                <a:cs typeface="Times New Roman" panose="02020603050405020304" pitchFamily="18" charset="0"/>
              </a:rPr>
              <a:t>perbankan</a:t>
            </a:r>
            <a:r>
              <a:rPr lang="en-US" dirty="0">
                <a:solidFill>
                  <a:schemeClr val="bg1"/>
                </a:solidFill>
                <a:latin typeface="Times New Roman" panose="02020603050405020304" pitchFamily="18" charset="0"/>
                <a:cs typeface="Times New Roman" panose="02020603050405020304" pitchFamily="18" charset="0"/>
              </a:rPr>
              <a:t>.</a:t>
            </a:r>
          </a:p>
          <a:p>
            <a:pPr algn="just"/>
            <a:endParaRPr lang="en-US" dirty="0" smtClean="0">
              <a:solidFill>
                <a:schemeClr val="bg1"/>
              </a:solidFill>
              <a:latin typeface="Times New Roman" panose="02020603050405020304" pitchFamily="18" charset="0"/>
              <a:cs typeface="Times New Roman" panose="02020603050405020304" pitchFamily="18" charset="0"/>
            </a:endParaRPr>
          </a:p>
          <a:p>
            <a:pPr algn="just"/>
            <a:r>
              <a:rPr lang="en-US" dirty="0" smtClean="0">
                <a:solidFill>
                  <a:schemeClr val="bg1"/>
                </a:solidFill>
                <a:latin typeface="Times New Roman" panose="02020603050405020304" pitchFamily="18" charset="0"/>
                <a:cs typeface="Times New Roman" panose="02020603050405020304" pitchFamily="18" charset="0"/>
              </a:rPr>
              <a:t>Kami </a:t>
            </a:r>
            <a:r>
              <a:rPr lang="en-US" dirty="0" err="1" smtClean="0">
                <a:solidFill>
                  <a:schemeClr val="bg1"/>
                </a:solidFill>
                <a:latin typeface="Times New Roman" panose="02020603050405020304" pitchFamily="18" charset="0"/>
                <a:cs typeface="Times New Roman" panose="02020603050405020304" pitchFamily="18" charset="0"/>
              </a:rPr>
              <a:t>telah</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memiliki</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gedung</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sendiri</a:t>
            </a:r>
            <a:r>
              <a:rPr lang="en-US" dirty="0" smtClean="0">
                <a:solidFill>
                  <a:schemeClr val="bg1"/>
                </a:solidFill>
                <a:latin typeface="Times New Roman" panose="02020603050405020304" pitchFamily="18" charset="0"/>
                <a:cs typeface="Times New Roman" panose="02020603050405020304" pitchFamily="18" charset="0"/>
              </a:rPr>
              <a:t> </a:t>
            </a:r>
            <a:r>
              <a:rPr lang="en-US" dirty="0" err="1" smtClean="0">
                <a:solidFill>
                  <a:schemeClr val="bg1"/>
                </a:solidFill>
                <a:latin typeface="Times New Roman" panose="02020603050405020304" pitchFamily="18" charset="0"/>
                <a:cs typeface="Times New Roman" panose="02020603050405020304" pitchFamily="18" charset="0"/>
              </a:rPr>
              <a:t>dengan</a:t>
            </a:r>
            <a:r>
              <a:rPr lang="en-US" dirty="0" smtClean="0">
                <a:solidFill>
                  <a:schemeClr val="bg1"/>
                </a:solidFill>
                <a:latin typeface="Times New Roman" panose="02020603050405020304" pitchFamily="18" charset="0"/>
                <a:cs typeface="Times New Roman" panose="02020603050405020304" pitchFamily="18" charset="0"/>
              </a:rPr>
              <a:t> l</a:t>
            </a:r>
            <a:r>
              <a:rPr lang="id-ID" dirty="0" smtClean="0">
                <a:solidFill>
                  <a:schemeClr val="bg1"/>
                </a:solidFill>
                <a:latin typeface="Times New Roman" panose="02020603050405020304" pitchFamily="18" charset="0"/>
                <a:cs typeface="Times New Roman" panose="02020603050405020304" pitchFamily="18" charset="0"/>
              </a:rPr>
              <a:t>okasi strategis</a:t>
            </a:r>
            <a:r>
              <a:rPr lang="en-US" dirty="0" smtClean="0">
                <a:solidFill>
                  <a:schemeClr val="bg1"/>
                </a:solidFill>
                <a:latin typeface="Times New Roman" panose="02020603050405020304" pitchFamily="18" charset="0"/>
                <a:cs typeface="Times New Roman" panose="02020603050405020304" pitchFamily="18" charset="0"/>
              </a:rPr>
              <a:t> </a:t>
            </a:r>
            <a:r>
              <a:rPr lang="id-ID" dirty="0" smtClean="0">
                <a:solidFill>
                  <a:schemeClr val="bg1"/>
                </a:solidFill>
                <a:latin typeface="Times New Roman" panose="02020603050405020304" pitchFamily="18" charset="0"/>
                <a:cs typeface="Times New Roman" panose="02020603050405020304" pitchFamily="18" charset="0"/>
              </a:rPr>
              <a:t> </a:t>
            </a:r>
            <a:r>
              <a:rPr lang="id-ID" dirty="0">
                <a:solidFill>
                  <a:schemeClr val="bg1"/>
                </a:solidFill>
                <a:latin typeface="Times New Roman" panose="02020603050405020304" pitchFamily="18" charset="0"/>
                <a:cs typeface="Times New Roman" panose="02020603050405020304" pitchFamily="18" charset="0"/>
              </a:rPr>
              <a:t>dengan area parkir yang cukup </a:t>
            </a:r>
            <a:r>
              <a:rPr lang="id-ID" dirty="0" smtClean="0">
                <a:solidFill>
                  <a:schemeClr val="bg1"/>
                </a:solidFill>
                <a:latin typeface="Times New Roman" panose="02020603050405020304" pitchFamily="18" charset="0"/>
                <a:cs typeface="Times New Roman" panose="02020603050405020304" pitchFamily="18" charset="0"/>
              </a:rPr>
              <a:t>memadai </a:t>
            </a:r>
            <a:r>
              <a:rPr lang="id-ID" dirty="0">
                <a:solidFill>
                  <a:schemeClr val="bg1"/>
                </a:solidFill>
                <a:latin typeface="Times New Roman" panose="02020603050405020304" pitchFamily="18" charset="0"/>
                <a:cs typeface="Times New Roman" panose="02020603050405020304" pitchFamily="18" charset="0"/>
              </a:rPr>
              <a:t>untuk mendukung serta memudahkan layanan nasabah.</a:t>
            </a:r>
            <a:endParaRPr lang="en-US" dirty="0" smtClean="0">
              <a:solidFill>
                <a:schemeClr val="bg1"/>
              </a:solidFill>
              <a:latin typeface="Times New Roman" panose="02020603050405020304" pitchFamily="18" charset="0"/>
              <a:cs typeface="Times New Roman" panose="02020603050405020304" pitchFamily="18" charset="0"/>
            </a:endParaRPr>
          </a:p>
          <a:p>
            <a:pPr algn="just"/>
            <a:r>
              <a:rPr lang="en-US" dirty="0" smtClean="0">
                <a:solidFill>
                  <a:schemeClr val="bg1"/>
                </a:solidFill>
                <a:latin typeface="Times New Roman" panose="02020603050405020304" pitchFamily="18" charset="0"/>
                <a:cs typeface="Times New Roman" panose="02020603050405020304" pitchFamily="18" charset="0"/>
              </a:rPr>
              <a:t>Yang </a:t>
            </a:r>
            <a:r>
              <a:rPr lang="en-US" dirty="0" err="1">
                <a:solidFill>
                  <a:schemeClr val="bg1"/>
                </a:solidFill>
                <a:latin typeface="Times New Roman" panose="02020603050405020304" pitchFamily="18" charset="0"/>
                <a:cs typeface="Times New Roman" panose="02020603050405020304" pitchFamily="18" charset="0"/>
              </a:rPr>
              <a:t>berlokasi</a:t>
            </a:r>
            <a:r>
              <a:rPr lang="en-US" dirty="0">
                <a:solidFill>
                  <a:schemeClr val="bg1"/>
                </a:solidFill>
                <a:latin typeface="Times New Roman" panose="02020603050405020304" pitchFamily="18" charset="0"/>
                <a:cs typeface="Times New Roman" panose="02020603050405020304" pitchFamily="18" charset="0"/>
              </a:rPr>
              <a:t> di </a:t>
            </a:r>
            <a:r>
              <a:rPr lang="en-ZA" dirty="0" err="1">
                <a:solidFill>
                  <a:schemeClr val="bg1"/>
                </a:solidFill>
                <a:latin typeface="Times New Roman" panose="02020603050405020304" pitchFamily="18" charset="0"/>
                <a:cs typeface="Times New Roman" panose="02020603050405020304" pitchFamily="18" charset="0"/>
              </a:rPr>
              <a:t>Ruko</a:t>
            </a:r>
            <a:r>
              <a:rPr lang="en-ZA" dirty="0">
                <a:solidFill>
                  <a:schemeClr val="bg1"/>
                </a:solidFill>
                <a:latin typeface="Times New Roman" panose="02020603050405020304" pitchFamily="18" charset="0"/>
                <a:cs typeface="Times New Roman" panose="02020603050405020304" pitchFamily="18" charset="0"/>
              </a:rPr>
              <a:t> </a:t>
            </a:r>
            <a:r>
              <a:rPr lang="en-ZA" dirty="0" err="1">
                <a:solidFill>
                  <a:schemeClr val="bg1"/>
                </a:solidFill>
                <a:latin typeface="Times New Roman" panose="02020603050405020304" pitchFamily="18" charset="0"/>
                <a:cs typeface="Times New Roman" panose="02020603050405020304" pitchFamily="18" charset="0"/>
              </a:rPr>
              <a:t>Griya</a:t>
            </a:r>
            <a:r>
              <a:rPr lang="en-ZA" dirty="0">
                <a:solidFill>
                  <a:schemeClr val="bg1"/>
                </a:solidFill>
                <a:latin typeface="Times New Roman" panose="02020603050405020304" pitchFamily="18" charset="0"/>
                <a:cs typeface="Times New Roman" panose="02020603050405020304" pitchFamily="18" charset="0"/>
              </a:rPr>
              <a:t> Jakarta Blok SH.19/3, </a:t>
            </a:r>
            <a:r>
              <a:rPr lang="en-ZA" dirty="0" err="1">
                <a:solidFill>
                  <a:schemeClr val="bg1"/>
                </a:solidFill>
                <a:latin typeface="Times New Roman" panose="02020603050405020304" pitchFamily="18" charset="0"/>
                <a:cs typeface="Times New Roman" panose="02020603050405020304" pitchFamily="18" charset="0"/>
              </a:rPr>
              <a:t>Pamulang</a:t>
            </a:r>
            <a:r>
              <a:rPr lang="en-ZA" dirty="0">
                <a:solidFill>
                  <a:schemeClr val="bg1"/>
                </a:solidFill>
                <a:latin typeface="Times New Roman" panose="02020603050405020304" pitchFamily="18" charset="0"/>
                <a:cs typeface="Times New Roman" panose="02020603050405020304" pitchFamily="18" charset="0"/>
              </a:rPr>
              <a:t>, Tangerang Selatan, </a:t>
            </a:r>
            <a:r>
              <a:rPr lang="en-ZA" dirty="0" err="1">
                <a:solidFill>
                  <a:schemeClr val="bg1"/>
                </a:solidFill>
                <a:latin typeface="Times New Roman" panose="02020603050405020304" pitchFamily="18" charset="0"/>
                <a:cs typeface="Times New Roman" panose="02020603050405020304" pitchFamily="18" charset="0"/>
              </a:rPr>
              <a:t>Banten</a:t>
            </a:r>
            <a:r>
              <a:rPr lang="en-ZA" dirty="0">
                <a:solidFill>
                  <a:schemeClr val="bg1"/>
                </a:solidFill>
                <a:latin typeface="Times New Roman" panose="02020603050405020304" pitchFamily="18" charset="0"/>
                <a:cs typeface="Times New Roman" panose="02020603050405020304" pitchFamily="18" charset="0"/>
              </a:rPr>
              <a:t>, Indonesia.</a:t>
            </a:r>
            <a:endParaRPr lang="en-US" dirty="0">
              <a:solidFill>
                <a:schemeClr val="bg1"/>
              </a:solidFill>
              <a:latin typeface="Times New Roman" panose="02020603050405020304" pitchFamily="18" charset="0"/>
              <a:cs typeface="Times New Roman" panose="02020603050405020304" pitchFamily="18" charset="0"/>
            </a:endParaRPr>
          </a:p>
        </p:txBody>
      </p:sp>
      <p:grpSp>
        <p:nvGrpSpPr>
          <p:cNvPr id="7" name="Group 6"/>
          <p:cNvGrpSpPr/>
          <p:nvPr/>
        </p:nvGrpSpPr>
        <p:grpSpPr>
          <a:xfrm>
            <a:off x="4896622" y="7626330"/>
            <a:ext cx="1734200" cy="1738555"/>
            <a:chOff x="3773634" y="4055107"/>
            <a:chExt cx="2044826" cy="2044826"/>
          </a:xfrm>
          <a:effectLst/>
        </p:grpSpPr>
        <p:grpSp>
          <p:nvGrpSpPr>
            <p:cNvPr id="5" name="Group 4"/>
            <p:cNvGrpSpPr/>
            <p:nvPr/>
          </p:nvGrpSpPr>
          <p:grpSpPr>
            <a:xfrm>
              <a:off x="3773634" y="4055107"/>
              <a:ext cx="2044826" cy="2044826"/>
              <a:chOff x="4789641" y="4055107"/>
              <a:chExt cx="2044826" cy="2044826"/>
            </a:xfrm>
          </p:grpSpPr>
          <p:sp>
            <p:nvSpPr>
              <p:cNvPr id="12" name="Hexagon 11">
                <a:extLst>
                  <a:ext uri="{FF2B5EF4-FFF2-40B4-BE49-F238E27FC236}">
                    <a16:creationId xmlns:a16="http://schemas.microsoft.com/office/drawing/2014/main" id="{DE082874-4BF4-4F7F-BED1-FB852C5AAD07}"/>
                  </a:ext>
                </a:extLst>
              </p:cNvPr>
              <p:cNvSpPr/>
              <p:nvPr/>
            </p:nvSpPr>
            <p:spPr>
              <a:xfrm rot="5400000">
                <a:off x="4789641" y="4055107"/>
                <a:ext cx="2044826" cy="2044826"/>
              </a:xfrm>
              <a:prstGeom prst="hexagon">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ZA"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TextBox 13">
                <a:extLst>
                  <a:ext uri="{FF2B5EF4-FFF2-40B4-BE49-F238E27FC236}">
                    <a16:creationId xmlns:a16="http://schemas.microsoft.com/office/drawing/2014/main" id="{D2E7C113-8C0D-4EDE-93AD-3ECC2ED64FCB}"/>
                  </a:ext>
                </a:extLst>
              </p:cNvPr>
              <p:cNvSpPr txBox="1"/>
              <p:nvPr/>
            </p:nvSpPr>
            <p:spPr>
              <a:xfrm>
                <a:off x="4839920" y="4523413"/>
                <a:ext cx="1939221" cy="977389"/>
              </a:xfrm>
              <a:prstGeom prst="rect">
                <a:avLst/>
              </a:prstGeom>
              <a:noFill/>
            </p:spPr>
            <p:txBody>
              <a:bodyPr wrap="square" rtlCol="0">
                <a:spAutoFit/>
              </a:bodyPr>
              <a:lstStyle/>
              <a:p>
                <a:pPr algn="ctr"/>
                <a:r>
                  <a:rPr lang="en-ZA" sz="4800" dirty="0" smtClean="0">
                    <a:solidFill>
                      <a:schemeClr val="bg1"/>
                    </a:solidFill>
                    <a:latin typeface="Times New Roman" panose="02020603050405020304" pitchFamily="18" charset="0"/>
                    <a:cs typeface="Times New Roman" panose="02020603050405020304" pitchFamily="18" charset="0"/>
                  </a:rPr>
                  <a:t>DO</a:t>
                </a:r>
              </a:p>
            </p:txBody>
          </p:sp>
        </p:grpSp>
        <p:sp>
          <p:nvSpPr>
            <p:cNvPr id="13" name="TextBox 12">
              <a:extLst>
                <a:ext uri="{FF2B5EF4-FFF2-40B4-BE49-F238E27FC236}">
                  <a16:creationId xmlns:a16="http://schemas.microsoft.com/office/drawing/2014/main" id="{D2E7C113-8C0D-4EDE-93AD-3ECC2ED64FCB}"/>
                </a:ext>
              </a:extLst>
            </p:cNvPr>
            <p:cNvSpPr txBox="1"/>
            <p:nvPr/>
          </p:nvSpPr>
          <p:spPr>
            <a:xfrm>
              <a:off x="4066919" y="4427436"/>
              <a:ext cx="1398594" cy="1266985"/>
            </a:xfrm>
            <a:prstGeom prst="rect">
              <a:avLst/>
            </a:prstGeom>
            <a:noFill/>
          </p:spPr>
          <p:txBody>
            <a:bodyPr wrap="square" rtlCol="0">
              <a:spAutoFit/>
            </a:bodyPr>
            <a:lstStyle/>
            <a:p>
              <a:pPr algn="ctr"/>
              <a:r>
                <a:rPr lang="en-ZA" sz="1600" dirty="0" smtClean="0">
                  <a:solidFill>
                    <a:schemeClr val="bg1"/>
                  </a:solidFill>
                </a:rPr>
                <a:t>“TALKLESS”</a:t>
              </a:r>
            </a:p>
            <a:p>
              <a:pPr algn="ctr"/>
              <a:endParaRPr lang="en-ZA" sz="1000" dirty="0" smtClean="0">
                <a:solidFill>
                  <a:schemeClr val="bg1"/>
                </a:solidFill>
              </a:endParaRPr>
            </a:p>
            <a:p>
              <a:pPr algn="ctr"/>
              <a:endParaRPr lang="en-ZA" sz="1000" dirty="0">
                <a:solidFill>
                  <a:schemeClr val="bg1"/>
                </a:solidFill>
              </a:endParaRPr>
            </a:p>
            <a:p>
              <a:pPr algn="ctr"/>
              <a:endParaRPr lang="en-ZA" sz="1000" dirty="0" smtClean="0">
                <a:solidFill>
                  <a:schemeClr val="bg1"/>
                </a:solidFill>
              </a:endParaRPr>
            </a:p>
            <a:p>
              <a:pPr algn="ctr"/>
              <a:endParaRPr lang="en-ZA" sz="200" dirty="0" smtClean="0">
                <a:solidFill>
                  <a:schemeClr val="bg1"/>
                </a:solidFill>
              </a:endParaRPr>
            </a:p>
            <a:p>
              <a:pPr algn="ctr"/>
              <a:r>
                <a:rPr lang="en-ZA" sz="1600" dirty="0" smtClean="0">
                  <a:solidFill>
                    <a:schemeClr val="bg1"/>
                  </a:solidFill>
                </a:rPr>
                <a:t>“MORE”</a:t>
              </a:r>
            </a:p>
          </p:txBody>
        </p:sp>
      </p:grpSp>
      <p:sp>
        <p:nvSpPr>
          <p:cNvPr id="32" name="TextBox 31">
            <a:extLst>
              <a:ext uri="{FF2B5EF4-FFF2-40B4-BE49-F238E27FC236}">
                <a16:creationId xmlns:a16="http://schemas.microsoft.com/office/drawing/2014/main" id="{71B8FC32-CF53-44FA-B4AA-444E3684FE67}"/>
              </a:ext>
            </a:extLst>
          </p:cNvPr>
          <p:cNvSpPr txBox="1"/>
          <p:nvPr/>
        </p:nvSpPr>
        <p:spPr>
          <a:xfrm>
            <a:off x="386846" y="2045287"/>
            <a:ext cx="3612618" cy="7571303"/>
          </a:xfrm>
          <a:prstGeom prst="rect">
            <a:avLst/>
          </a:prstGeom>
          <a:noFill/>
        </p:spPr>
        <p:txBody>
          <a:bodyPr wrap="square" rtlCol="0">
            <a:spAutoFit/>
          </a:bodyPr>
          <a:lstStyle/>
          <a:p>
            <a:pPr algn="just"/>
            <a:r>
              <a:rPr lang="en-US" dirty="0" smtClean="0">
                <a:latin typeface="Times New Roman" panose="02020603050405020304" pitchFamily="18" charset="0"/>
                <a:cs typeface="Times New Roman" panose="02020603050405020304" pitchFamily="18" charset="0"/>
              </a:rPr>
              <a:t>Perusahaan </a:t>
            </a:r>
            <a:r>
              <a:rPr lang="en-US" dirty="0" err="1" smtClean="0">
                <a:latin typeface="Times New Roman" panose="02020603050405020304" pitchFamily="18" charset="0"/>
                <a:cs typeface="Times New Roman" panose="02020603050405020304" pitchFamily="18" charset="0"/>
              </a:rPr>
              <a:t>perseroan</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terbatas</a:t>
            </a:r>
            <a:r>
              <a:rPr lang="en-US" dirty="0" smtClean="0">
                <a:latin typeface="Times New Roman" panose="02020603050405020304" pitchFamily="18" charset="0"/>
                <a:cs typeface="Times New Roman" panose="02020603050405020304" pitchFamily="18" charset="0"/>
              </a:rPr>
              <a:t> yang </a:t>
            </a:r>
            <a:r>
              <a:rPr lang="en-US" dirty="0" err="1" smtClean="0">
                <a:latin typeface="Times New Roman" panose="02020603050405020304" pitchFamily="18" charset="0"/>
                <a:cs typeface="Times New Roman" panose="02020603050405020304" pitchFamily="18" charset="0"/>
              </a:rPr>
              <a:t>bergerak</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dalam</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bidang</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perbankan</a:t>
            </a:r>
            <a:r>
              <a:rPr lang="id-ID" dirty="0" smtClean="0">
                <a:latin typeface="Times New Roman" panose="02020603050405020304" pitchFamily="18" charset="0"/>
                <a:cs typeface="Times New Roman" panose="02020603050405020304" pitchFamily="18" charset="0"/>
              </a:rPr>
              <a:t> </a:t>
            </a:r>
            <a:r>
              <a:rPr lang="id-ID" dirty="0">
                <a:latin typeface="Times New Roman" panose="02020603050405020304" pitchFamily="18" charset="0"/>
                <a:cs typeface="Times New Roman" panose="02020603050405020304" pitchFamily="18" charset="0"/>
              </a:rPr>
              <a:t>berbentuk Bank Perkreditan </a:t>
            </a:r>
            <a:r>
              <a:rPr lang="id-ID" dirty="0" smtClean="0">
                <a:latin typeface="Times New Roman" panose="02020603050405020304" pitchFamily="18" charset="0"/>
                <a:cs typeface="Times New Roman" panose="02020603050405020304" pitchFamily="18" charset="0"/>
              </a:rPr>
              <a:t>Rakyat</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Konvensional</a:t>
            </a:r>
            <a:r>
              <a:rPr lang="en-US" dirty="0" smtClean="0">
                <a:latin typeface="Times New Roman" panose="02020603050405020304" pitchFamily="18" charset="0"/>
                <a:cs typeface="Times New Roman" panose="02020603050405020304" pitchFamily="18" charset="0"/>
              </a:rPr>
              <a:t>, di</a:t>
            </a:r>
            <a:r>
              <a:rPr lang="id-ID" dirty="0" smtClean="0">
                <a:latin typeface="Times New Roman" panose="02020603050405020304" pitchFamily="18" charset="0"/>
                <a:cs typeface="Times New Roman" panose="02020603050405020304" pitchFamily="18" charset="0"/>
              </a:rPr>
              <a:t>dirikan</a:t>
            </a:r>
            <a:r>
              <a:rPr lang="en-US" dirty="0" smtClean="0">
                <a:latin typeface="Times New Roman" panose="02020603050405020304" pitchFamily="18" charset="0"/>
                <a:cs typeface="Times New Roman" panose="02020603050405020304" pitchFamily="18" charset="0"/>
              </a:rPr>
              <a:t> 27 </a:t>
            </a:r>
            <a:r>
              <a:rPr lang="id-ID" dirty="0" smtClean="0">
                <a:latin typeface="Times New Roman" panose="02020603050405020304" pitchFamily="18" charset="0"/>
                <a:cs typeface="Times New Roman" panose="02020603050405020304" pitchFamily="18" charset="0"/>
              </a:rPr>
              <a:t>Tahun</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lalu</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sejak</a:t>
            </a:r>
            <a:r>
              <a:rPr lang="en-US" dirty="0" smtClean="0">
                <a:latin typeface="Times New Roman" panose="02020603050405020304" pitchFamily="18" charset="0"/>
                <a:cs typeface="Times New Roman" panose="02020603050405020304" pitchFamily="18" charset="0"/>
              </a:rPr>
              <a:t> 1994 </a:t>
            </a:r>
            <a:r>
              <a:rPr lang="en-US" dirty="0" err="1" smtClean="0">
                <a:latin typeface="Times New Roman" panose="02020603050405020304" pitchFamily="18" charset="0"/>
                <a:cs typeface="Times New Roman" panose="02020603050405020304" pitchFamily="18" charset="0"/>
              </a:rPr>
              <a:t>dengan</a:t>
            </a:r>
            <a:r>
              <a:rPr lang="en-US" dirty="0" smtClean="0">
                <a:latin typeface="Times New Roman" panose="02020603050405020304" pitchFamily="18" charset="0"/>
                <a:cs typeface="Times New Roman" panose="02020603050405020304" pitchFamily="18" charset="0"/>
              </a:rPr>
              <a:t> </a:t>
            </a:r>
            <a:r>
              <a:rPr lang="id-ID" dirty="0">
                <a:latin typeface="Times New Roman" panose="02020603050405020304" pitchFamily="18" charset="0"/>
                <a:cs typeface="Times New Roman" panose="02020603050405020304" pitchFamily="18" charset="0"/>
              </a:rPr>
              <a:t>Akt</a:t>
            </a:r>
            <a:r>
              <a:rPr lang="en-US" dirty="0">
                <a:latin typeface="Times New Roman" panose="02020603050405020304" pitchFamily="18" charset="0"/>
                <a:cs typeface="Times New Roman" panose="02020603050405020304" pitchFamily="18" charset="0"/>
              </a:rPr>
              <a:t>a</a:t>
            </a:r>
            <a:r>
              <a:rPr lang="id-ID"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Pendirian</a:t>
            </a:r>
            <a:r>
              <a:rPr lang="en-US"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nomor</a:t>
            </a:r>
            <a:r>
              <a:rPr lang="en-US" b="1" dirty="0">
                <a:latin typeface="Times New Roman" panose="02020603050405020304" pitchFamily="18" charset="0"/>
                <a:cs typeface="Times New Roman" panose="02020603050405020304" pitchFamily="18" charset="0"/>
              </a:rPr>
              <a:t> 18, 05 </a:t>
            </a:r>
            <a:r>
              <a:rPr lang="en-US" b="1" dirty="0" err="1">
                <a:latin typeface="Times New Roman" panose="02020603050405020304" pitchFamily="18" charset="0"/>
                <a:cs typeface="Times New Roman" panose="02020603050405020304" pitchFamily="18" charset="0"/>
              </a:rPr>
              <a:t>Maret</a:t>
            </a:r>
            <a:r>
              <a:rPr lang="en-US" b="1" dirty="0">
                <a:latin typeface="Times New Roman" panose="02020603050405020304" pitchFamily="18" charset="0"/>
                <a:cs typeface="Times New Roman" panose="02020603050405020304" pitchFamily="18" charset="0"/>
              </a:rPr>
              <a:t> 199</a:t>
            </a:r>
            <a:r>
              <a:rPr lang="en-US" dirty="0">
                <a:latin typeface="Times New Roman" panose="02020603050405020304" pitchFamily="18" charset="0"/>
                <a:cs typeface="Times New Roman" panose="02020603050405020304" pitchFamily="18" charset="0"/>
              </a:rPr>
              <a:t>4, </a:t>
            </a:r>
            <a:r>
              <a:rPr lang="en-US" dirty="0" err="1">
                <a:latin typeface="Times New Roman" panose="02020603050405020304" pitchFamily="18" charset="0"/>
                <a:cs typeface="Times New Roman" panose="02020603050405020304" pitchFamily="18" charset="0"/>
              </a:rPr>
              <a:t>dan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dilakukan</a:t>
            </a:r>
            <a:r>
              <a:rPr lang="en-US"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perubahan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dengan</a:t>
            </a:r>
            <a:r>
              <a:rPr lang="en-US"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nomor</a:t>
            </a:r>
            <a:r>
              <a:rPr lang="en-US" b="1" dirty="0">
                <a:latin typeface="Times New Roman" panose="02020603050405020304" pitchFamily="18" charset="0"/>
                <a:cs typeface="Times New Roman" panose="02020603050405020304" pitchFamily="18" charset="0"/>
              </a:rPr>
              <a:t> 137, 28 </a:t>
            </a:r>
            <a:r>
              <a:rPr lang="en-US" b="1" dirty="0" err="1">
                <a:latin typeface="Times New Roman" panose="02020603050405020304" pitchFamily="18" charset="0"/>
                <a:cs typeface="Times New Roman" panose="02020603050405020304" pitchFamily="18" charset="0"/>
              </a:rPr>
              <a:t>Februari</a:t>
            </a:r>
            <a:r>
              <a:rPr lang="en-US" b="1" dirty="0">
                <a:latin typeface="Times New Roman" panose="02020603050405020304" pitchFamily="18" charset="0"/>
                <a:cs typeface="Times New Roman" panose="02020603050405020304" pitchFamily="18" charset="0"/>
              </a:rPr>
              <a:t> 2020</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dengan</a:t>
            </a:r>
            <a:r>
              <a:rPr lang="en-US" dirty="0">
                <a:latin typeface="Times New Roman" panose="02020603050405020304" pitchFamily="18" charset="0"/>
                <a:cs typeface="Times New Roman" panose="02020603050405020304" pitchFamily="18" charset="0"/>
              </a:rPr>
              <a:t> SISMINBAKUM [</a:t>
            </a:r>
            <a:r>
              <a:rPr lang="en-US" dirty="0" err="1">
                <a:latin typeface="Times New Roman" panose="02020603050405020304" pitchFamily="18" charset="0"/>
                <a:cs typeface="Times New Roman" panose="02020603050405020304" pitchFamily="18" charset="0"/>
              </a:rPr>
              <a:t>Sistim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Administrasi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Badan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Hukum</a:t>
            </a:r>
            <a:r>
              <a:rPr lang="en-US" dirty="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nomor</a:t>
            </a:r>
            <a:r>
              <a:rPr lang="en-US" dirty="0" smtClean="0">
                <a:latin typeface="Times New Roman" panose="02020603050405020304" pitchFamily="18" charset="0"/>
                <a:cs typeface="Times New Roman" panose="02020603050405020304" pitchFamily="18" charset="0"/>
              </a:rPr>
              <a:t> AHU-AH.01.03-0179501 </a:t>
            </a:r>
            <a:r>
              <a:rPr lang="en-US" dirty="0" err="1">
                <a:latin typeface="Times New Roman" panose="02020603050405020304" pitchFamily="18" charset="0"/>
                <a:cs typeface="Times New Roman" panose="02020603050405020304" pitchFamily="18" charset="0"/>
              </a:rPr>
              <a:t>tahun</a:t>
            </a:r>
            <a:r>
              <a:rPr lang="en-US" dirty="0">
                <a:latin typeface="Times New Roman" panose="02020603050405020304" pitchFamily="18" charset="0"/>
                <a:cs typeface="Times New Roman" panose="02020603050405020304" pitchFamily="18" charset="0"/>
              </a:rPr>
              <a:t> 2020. </a:t>
            </a:r>
            <a:endParaRPr lang="en-US" dirty="0" smtClean="0">
              <a:latin typeface="Times New Roman" panose="02020603050405020304" pitchFamily="18" charset="0"/>
              <a:cs typeface="Times New Roman" panose="02020603050405020304" pitchFamily="18" charset="0"/>
            </a:endParaRPr>
          </a:p>
          <a:p>
            <a:pPr algn="just"/>
            <a:endParaRPr lang="en-US" dirty="0">
              <a:latin typeface="Times New Roman" panose="02020603050405020304" pitchFamily="18" charset="0"/>
              <a:cs typeface="Times New Roman" panose="02020603050405020304" pitchFamily="18" charset="0"/>
            </a:endParaRPr>
          </a:p>
          <a:p>
            <a:pPr algn="just"/>
            <a:r>
              <a:rPr lang="id-ID" dirty="0" smtClean="0">
                <a:latin typeface="Times New Roman" panose="02020603050405020304" pitchFamily="18" charset="0"/>
                <a:cs typeface="Times New Roman" panose="02020603050405020304" pitchFamily="18" charset="0"/>
              </a:rPr>
              <a:t>Saat </a:t>
            </a:r>
            <a:r>
              <a:rPr lang="id-ID" dirty="0">
                <a:latin typeface="Times New Roman" panose="02020603050405020304" pitchFamily="18" charset="0"/>
                <a:cs typeface="Times New Roman" panose="02020603050405020304" pitchFamily="18" charset="0"/>
              </a:rPr>
              <a:t>ini </a:t>
            </a:r>
            <a:r>
              <a:rPr lang="fi-FI" dirty="0">
                <a:latin typeface="Times New Roman" panose="02020603050405020304" pitchFamily="18" charset="0"/>
                <a:cs typeface="Times New Roman" panose="02020603050405020304" pitchFamily="18" charset="0"/>
              </a:rPr>
              <a:t>PT BPR Muara Sumber Dana</a:t>
            </a:r>
            <a:r>
              <a:rPr lang="id-ID" dirty="0" smtClean="0">
                <a:latin typeface="Times New Roman" panose="02020603050405020304" pitchFamily="18" charset="0"/>
                <a:cs typeface="Times New Roman" panose="02020603050405020304" pitchFamily="18" charset="0"/>
              </a:rPr>
              <a:t> </a:t>
            </a:r>
            <a:r>
              <a:rPr lang="id-ID" dirty="0">
                <a:latin typeface="Times New Roman" panose="02020603050405020304" pitchFamily="18" charset="0"/>
                <a:cs typeface="Times New Roman" panose="02020603050405020304" pitchFamily="18" charset="0"/>
              </a:rPr>
              <a:t>memiliki 1 (satu) kantor </a:t>
            </a:r>
            <a:r>
              <a:rPr lang="id-ID" dirty="0" smtClean="0">
                <a:latin typeface="Times New Roman" panose="02020603050405020304" pitchFamily="18" charset="0"/>
                <a:cs typeface="Times New Roman" panose="02020603050405020304" pitchFamily="18" charset="0"/>
              </a:rPr>
              <a:t>yang </a:t>
            </a:r>
            <a:r>
              <a:rPr lang="id-ID" dirty="0">
                <a:latin typeface="Times New Roman" panose="02020603050405020304" pitchFamily="18" charset="0"/>
                <a:cs typeface="Times New Roman" panose="02020603050405020304" pitchFamily="18" charset="0"/>
              </a:rPr>
              <a:t>berfungsi </a:t>
            </a:r>
            <a:r>
              <a:rPr lang="id-ID" dirty="0" smtClean="0">
                <a:latin typeface="Times New Roman" panose="02020603050405020304" pitchFamily="18" charset="0"/>
                <a:cs typeface="Times New Roman" panose="02020603050405020304" pitchFamily="18" charset="0"/>
              </a:rPr>
              <a:t>sebagai </a:t>
            </a:r>
            <a:r>
              <a:rPr lang="id-ID" dirty="0">
                <a:latin typeface="Times New Roman" panose="02020603050405020304" pitchFamily="18" charset="0"/>
                <a:cs typeface="Times New Roman" panose="02020603050405020304" pitchFamily="18" charset="0"/>
              </a:rPr>
              <a:t>kantor pusat dan kantor </a:t>
            </a:r>
            <a:r>
              <a:rPr lang="id-ID" dirty="0" smtClean="0">
                <a:latin typeface="Times New Roman" panose="02020603050405020304" pitchFamily="18" charset="0"/>
                <a:cs typeface="Times New Roman" panose="02020603050405020304" pitchFamily="18" charset="0"/>
              </a:rPr>
              <a:t>operasional</a:t>
            </a:r>
            <a:r>
              <a:rPr lang="en-US" dirty="0" smtClean="0">
                <a:latin typeface="Times New Roman" panose="02020603050405020304" pitchFamily="18" charset="0"/>
                <a:cs typeface="Times New Roman" panose="02020603050405020304" pitchFamily="18" charset="0"/>
              </a:rPr>
              <a:t>, kami </a:t>
            </a:r>
            <a:r>
              <a:rPr lang="en-US" dirty="0" err="1" smtClean="0">
                <a:latin typeface="Times New Roman" panose="02020603050405020304" pitchFamily="18" charset="0"/>
                <a:cs typeface="Times New Roman" panose="02020603050405020304" pitchFamily="18" charset="0"/>
              </a:rPr>
              <a:t>belum</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memiliki</a:t>
            </a:r>
            <a:r>
              <a:rPr lang="en-US" dirty="0" smtClean="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K</a:t>
            </a:r>
            <a:r>
              <a:rPr lang="en-US" dirty="0" smtClean="0">
                <a:latin typeface="Times New Roman" panose="02020603050405020304" pitchFamily="18" charset="0"/>
                <a:cs typeface="Times New Roman" panose="02020603050405020304" pitchFamily="18" charset="0"/>
              </a:rPr>
              <a:t>antor </a:t>
            </a:r>
            <a:r>
              <a:rPr lang="en-US" dirty="0" err="1" smtClean="0">
                <a:latin typeface="Times New Roman" panose="02020603050405020304" pitchFamily="18" charset="0"/>
                <a:cs typeface="Times New Roman" panose="02020603050405020304" pitchFamily="18" charset="0"/>
              </a:rPr>
              <a:t>Kas</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atau</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Cabang</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sebagai</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ekspansi</a:t>
            </a:r>
            <a:r>
              <a:rPr lang="en-US" dirty="0" smtClean="0">
                <a:latin typeface="Times New Roman" panose="02020603050405020304" pitchFamily="18" charset="0"/>
                <a:cs typeface="Times New Roman" panose="02020603050405020304" pitchFamily="18" charset="0"/>
              </a:rPr>
              <a:t> BPR.</a:t>
            </a:r>
          </a:p>
          <a:p>
            <a:pPr algn="just"/>
            <a:endParaRPr lang="en-US" dirty="0" smtClean="0">
              <a:latin typeface="Times New Roman" panose="02020603050405020304" pitchFamily="18" charset="0"/>
              <a:cs typeface="Times New Roman" panose="02020603050405020304" pitchFamily="18" charset="0"/>
            </a:endParaRPr>
          </a:p>
          <a:p>
            <a:pPr algn="just"/>
            <a:r>
              <a:rPr lang="id-ID" dirty="0" smtClean="0">
                <a:latin typeface="Times New Roman" panose="02020603050405020304" pitchFamily="18" charset="0"/>
                <a:cs typeface="Times New Roman" panose="02020603050405020304" pitchFamily="18" charset="0"/>
              </a:rPr>
              <a:t>Operasional </a:t>
            </a:r>
            <a:r>
              <a:rPr lang="id-ID" dirty="0">
                <a:latin typeface="Times New Roman" panose="02020603050405020304" pitchFamily="18" charset="0"/>
                <a:cs typeface="Times New Roman" panose="02020603050405020304" pitchFamily="18" charset="0"/>
              </a:rPr>
              <a:t>BPR didukung dan dijalankan oleh </a:t>
            </a:r>
            <a:r>
              <a:rPr lang="id-ID" dirty="0" smtClean="0">
                <a:latin typeface="Times New Roman" panose="02020603050405020304" pitchFamily="18" charset="0"/>
                <a:cs typeface="Times New Roman" panose="02020603050405020304" pitchFamily="18" charset="0"/>
              </a:rPr>
              <a:t>1</a:t>
            </a:r>
            <a:r>
              <a:rPr lang="en-US" dirty="0" smtClean="0">
                <a:latin typeface="Times New Roman" panose="02020603050405020304" pitchFamily="18" charset="0"/>
                <a:cs typeface="Times New Roman" panose="02020603050405020304" pitchFamily="18" charset="0"/>
              </a:rPr>
              <a:t>2</a:t>
            </a:r>
            <a:r>
              <a:rPr lang="id-ID" dirty="0" smtClean="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S</a:t>
            </a:r>
            <a:r>
              <a:rPr lang="id-ID" dirty="0" smtClean="0">
                <a:latin typeface="Times New Roman" panose="02020603050405020304" pitchFamily="18" charset="0"/>
                <a:cs typeface="Times New Roman" panose="02020603050405020304" pitchFamily="18" charset="0"/>
              </a:rPr>
              <a:t>umber </a:t>
            </a:r>
            <a:r>
              <a:rPr lang="en-US" dirty="0" smtClean="0">
                <a:latin typeface="Times New Roman" panose="02020603050405020304" pitchFamily="18" charset="0"/>
                <a:cs typeface="Times New Roman" panose="02020603050405020304" pitchFamily="18" charset="0"/>
              </a:rPr>
              <a:t>D</a:t>
            </a:r>
            <a:r>
              <a:rPr lang="id-ID" dirty="0" smtClean="0">
                <a:latin typeface="Times New Roman" panose="02020603050405020304" pitchFamily="18" charset="0"/>
                <a:cs typeface="Times New Roman" panose="02020603050405020304" pitchFamily="18" charset="0"/>
              </a:rPr>
              <a:t>aya </a:t>
            </a:r>
            <a:r>
              <a:rPr lang="en-US" dirty="0" smtClean="0">
                <a:latin typeface="Times New Roman" panose="02020603050405020304" pitchFamily="18" charset="0"/>
                <a:cs typeface="Times New Roman" panose="02020603050405020304" pitchFamily="18" charset="0"/>
              </a:rPr>
              <a:t>M</a:t>
            </a:r>
            <a:r>
              <a:rPr lang="id-ID" dirty="0" smtClean="0">
                <a:latin typeface="Times New Roman" panose="02020603050405020304" pitchFamily="18" charset="0"/>
                <a:cs typeface="Times New Roman" panose="02020603050405020304" pitchFamily="18" charset="0"/>
              </a:rPr>
              <a:t>anusia</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dengan</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dibekali</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edukasi</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pelatihan</a:t>
            </a:r>
            <a:r>
              <a:rPr lang="en-US" dirty="0" smtClean="0">
                <a:latin typeface="Times New Roman" panose="02020603050405020304" pitchFamily="18" charset="0"/>
                <a:cs typeface="Times New Roman" panose="02020603050405020304" pitchFamily="18" charset="0"/>
              </a:rPr>
              <a:t> yang </a:t>
            </a:r>
            <a:r>
              <a:rPr lang="en-US" dirty="0" err="1" smtClean="0">
                <a:latin typeface="Times New Roman" panose="02020603050405020304" pitchFamily="18" charset="0"/>
                <a:cs typeface="Times New Roman" panose="02020603050405020304" pitchFamily="18" charset="0"/>
              </a:rPr>
              <a:t>sesuai</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dengan</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kebutuhan</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masing-masing</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divisi</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sebagai</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kompetensi</a:t>
            </a:r>
            <a:r>
              <a:rPr lang="en-US" dirty="0" smtClean="0">
                <a:latin typeface="Times New Roman" panose="02020603050405020304" pitchFamily="18" charset="0"/>
                <a:cs typeface="Times New Roman" panose="02020603050405020304" pitchFamily="18" charset="0"/>
              </a:rPr>
              <a:t> modal </a:t>
            </a:r>
            <a:r>
              <a:rPr lang="en-US" dirty="0" err="1" smtClean="0">
                <a:latin typeface="Times New Roman" panose="02020603050405020304" pitchFamily="18" charset="0"/>
                <a:cs typeface="Times New Roman" panose="02020603050405020304" pitchFamily="18" charset="0"/>
              </a:rPr>
              <a:t>daya</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saing</a:t>
            </a:r>
            <a:r>
              <a:rPr lang="en-US" dirty="0" smtClean="0">
                <a:latin typeface="Times New Roman" panose="02020603050405020304" pitchFamily="18" charset="0"/>
                <a:cs typeface="Times New Roman" panose="02020603050405020304" pitchFamily="18" charset="0"/>
              </a:rPr>
              <a:t>.</a:t>
            </a:r>
          </a:p>
        </p:txBody>
      </p:sp>
      <p:sp>
        <p:nvSpPr>
          <p:cNvPr id="41" name="Oval 40">
            <a:extLst>
              <a:ext uri="{FF2B5EF4-FFF2-40B4-BE49-F238E27FC236}">
                <a16:creationId xmlns:a16="http://schemas.microsoft.com/office/drawing/2014/main" id="{FC27A3E2-089C-4C65-94E3-ABBC7DF7D40B}"/>
              </a:ext>
            </a:extLst>
          </p:cNvPr>
          <p:cNvSpPr/>
          <p:nvPr/>
        </p:nvSpPr>
        <p:spPr>
          <a:xfrm>
            <a:off x="292100" y="266700"/>
            <a:ext cx="540000" cy="540000"/>
          </a:xfrm>
          <a:prstGeom prst="ellipse">
            <a:avLst/>
          </a:prstGeom>
          <a:solidFill>
            <a:srgbClr val="B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1400" dirty="0" smtClean="0"/>
              <a:t>04</a:t>
            </a:r>
            <a:endParaRPr lang="en-ZA" sz="1400" dirty="0"/>
          </a:p>
        </p:txBody>
      </p:sp>
      <p:sp>
        <p:nvSpPr>
          <p:cNvPr id="42" name="Rectangle 41">
            <a:extLst>
              <a:ext uri="{FF2B5EF4-FFF2-40B4-BE49-F238E27FC236}">
                <a16:creationId xmlns:a16="http://schemas.microsoft.com/office/drawing/2014/main" id="{16954E30-1E9C-466C-A837-40D37F7898B5}"/>
              </a:ext>
            </a:extLst>
          </p:cNvPr>
          <p:cNvSpPr/>
          <p:nvPr/>
        </p:nvSpPr>
        <p:spPr>
          <a:xfrm>
            <a:off x="851150" y="513840"/>
            <a:ext cx="3161221" cy="45719"/>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43" name="TextBox 42">
            <a:extLst>
              <a:ext uri="{FF2B5EF4-FFF2-40B4-BE49-F238E27FC236}">
                <a16:creationId xmlns:a16="http://schemas.microsoft.com/office/drawing/2014/main" id="{59FAB79A-69BC-4E7C-819E-AD0EDEBC297A}"/>
              </a:ext>
            </a:extLst>
          </p:cNvPr>
          <p:cNvSpPr txBox="1"/>
          <p:nvPr/>
        </p:nvSpPr>
        <p:spPr>
          <a:xfrm>
            <a:off x="832100" y="203200"/>
            <a:ext cx="3167364" cy="369332"/>
          </a:xfrm>
          <a:prstGeom prst="rect">
            <a:avLst/>
          </a:prstGeom>
          <a:noFill/>
        </p:spPr>
        <p:txBody>
          <a:bodyPr wrap="square" rtlCol="0">
            <a:spAutoFit/>
          </a:bodyPr>
          <a:lstStyle/>
          <a:p>
            <a:r>
              <a:rPr lang="en-ZA" dirty="0" smtClean="0">
                <a:solidFill>
                  <a:srgbClr val="262626"/>
                </a:solidFill>
              </a:rPr>
              <a:t>PT. BPR MUARA SUMBER DANA</a:t>
            </a:r>
            <a:endParaRPr lang="en-ZA" dirty="0">
              <a:solidFill>
                <a:srgbClr val="BC0000"/>
              </a:solidFill>
            </a:endParaRPr>
          </a:p>
        </p:txBody>
      </p:sp>
    </p:spTree>
    <p:extLst>
      <p:ext uri="{BB962C8B-B14F-4D97-AF65-F5344CB8AC3E}">
        <p14:creationId xmlns:p14="http://schemas.microsoft.com/office/powerpoint/2010/main" val="323629158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BEBA8EAE-BF5A-486C-A8C5-ECC9F3942E4B}">
                <a14:imgProps xmlns:a14="http://schemas.microsoft.com/office/drawing/2010/main">
                  <a14:imgLayer r:embed="rId3">
                    <a14:imgEffect>
                      <a14:sharpenSoften amount="-70000"/>
                    </a14:imgEffect>
                  </a14:imgLayer>
                </a14:imgProps>
              </a:ext>
              <a:ext uri="{28A0092B-C50C-407E-A947-70E740481C1C}">
                <a14:useLocalDpi xmlns:a14="http://schemas.microsoft.com/office/drawing/2010/main" val="0"/>
              </a:ext>
            </a:extLst>
          </a:blip>
          <a:stretch>
            <a:fillRect/>
          </a:stretch>
        </p:blipFill>
        <p:spPr>
          <a:xfrm>
            <a:off x="-1" y="6630664"/>
            <a:ext cx="7559675" cy="4049713"/>
          </a:xfrm>
          <a:prstGeom prst="rect">
            <a:avLst/>
          </a:prstGeom>
        </p:spPr>
      </p:pic>
      <p:sp>
        <p:nvSpPr>
          <p:cNvPr id="22" name="Right Triangle 21">
            <a:extLst>
              <a:ext uri="{FF2B5EF4-FFF2-40B4-BE49-F238E27FC236}">
                <a16:creationId xmlns:a16="http://schemas.microsoft.com/office/drawing/2014/main" id="{073DE418-7DDF-4578-96DA-56AEBDC638F6}"/>
              </a:ext>
            </a:extLst>
          </p:cNvPr>
          <p:cNvSpPr/>
          <p:nvPr/>
        </p:nvSpPr>
        <p:spPr>
          <a:xfrm rot="10800000">
            <a:off x="-2" y="6617366"/>
            <a:ext cx="7559675" cy="4049713"/>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grpSp>
        <p:nvGrpSpPr>
          <p:cNvPr id="20" name="Group 19">
            <a:extLst>
              <a:ext uri="{FF2B5EF4-FFF2-40B4-BE49-F238E27FC236}">
                <a16:creationId xmlns:a16="http://schemas.microsoft.com/office/drawing/2014/main" id="{E8B61C44-E7A2-4549-8A4E-643EE25E17C7}"/>
              </a:ext>
            </a:extLst>
          </p:cNvPr>
          <p:cNvGrpSpPr/>
          <p:nvPr/>
        </p:nvGrpSpPr>
        <p:grpSpPr>
          <a:xfrm>
            <a:off x="292100" y="203200"/>
            <a:ext cx="7267575" cy="603500"/>
            <a:chOff x="292100" y="203200"/>
            <a:chExt cx="7267575" cy="603500"/>
          </a:xfrm>
        </p:grpSpPr>
        <p:sp>
          <p:nvSpPr>
            <p:cNvPr id="4" name="Oval 3">
              <a:extLst>
                <a:ext uri="{FF2B5EF4-FFF2-40B4-BE49-F238E27FC236}">
                  <a16:creationId xmlns:a16="http://schemas.microsoft.com/office/drawing/2014/main" id="{FC27A3E2-089C-4C65-94E3-ABBC7DF7D40B}"/>
                </a:ext>
              </a:extLst>
            </p:cNvPr>
            <p:cNvSpPr/>
            <p:nvPr/>
          </p:nvSpPr>
          <p:spPr>
            <a:xfrm>
              <a:off x="292100" y="266700"/>
              <a:ext cx="540000" cy="540000"/>
            </a:xfrm>
            <a:prstGeom prst="ellipse">
              <a:avLst/>
            </a:prstGeom>
            <a:solidFill>
              <a:srgbClr val="B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1400" dirty="0" smtClean="0"/>
                <a:t>05</a:t>
              </a:r>
              <a:endParaRPr lang="en-ZA" sz="1400" dirty="0"/>
            </a:p>
          </p:txBody>
        </p:sp>
        <p:sp>
          <p:nvSpPr>
            <p:cNvPr id="7" name="Rectangle 6">
              <a:extLst>
                <a:ext uri="{FF2B5EF4-FFF2-40B4-BE49-F238E27FC236}">
                  <a16:creationId xmlns:a16="http://schemas.microsoft.com/office/drawing/2014/main" id="{16954E30-1E9C-466C-A837-40D37F7898B5}"/>
                </a:ext>
              </a:extLst>
            </p:cNvPr>
            <p:cNvSpPr/>
            <p:nvPr/>
          </p:nvSpPr>
          <p:spPr>
            <a:xfrm>
              <a:off x="832100" y="513840"/>
              <a:ext cx="6727575" cy="45719"/>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8" name="TextBox 7">
              <a:extLst>
                <a:ext uri="{FF2B5EF4-FFF2-40B4-BE49-F238E27FC236}">
                  <a16:creationId xmlns:a16="http://schemas.microsoft.com/office/drawing/2014/main" id="{59FAB79A-69BC-4E7C-819E-AD0EDEBC297A}"/>
                </a:ext>
              </a:extLst>
            </p:cNvPr>
            <p:cNvSpPr txBox="1"/>
            <p:nvPr/>
          </p:nvSpPr>
          <p:spPr>
            <a:xfrm>
              <a:off x="832100" y="203200"/>
              <a:ext cx="6165600" cy="369332"/>
            </a:xfrm>
            <a:prstGeom prst="rect">
              <a:avLst/>
            </a:prstGeom>
            <a:noFill/>
          </p:spPr>
          <p:txBody>
            <a:bodyPr wrap="square" rtlCol="0">
              <a:spAutoFit/>
            </a:bodyPr>
            <a:lstStyle/>
            <a:p>
              <a:r>
                <a:rPr lang="en-ZA" dirty="0" smtClean="0">
                  <a:solidFill>
                    <a:srgbClr val="262626"/>
                  </a:solidFill>
                </a:rPr>
                <a:t>PT. BPR MUARA SUMBER DANA</a:t>
              </a:r>
              <a:endParaRPr lang="en-ZA" dirty="0">
                <a:solidFill>
                  <a:srgbClr val="BC0000"/>
                </a:solidFill>
              </a:endParaRPr>
            </a:p>
          </p:txBody>
        </p:sp>
      </p:grpSp>
      <p:sp>
        <p:nvSpPr>
          <p:cNvPr id="15" name="TextBox 14">
            <a:extLst>
              <a:ext uri="{FF2B5EF4-FFF2-40B4-BE49-F238E27FC236}">
                <a16:creationId xmlns:a16="http://schemas.microsoft.com/office/drawing/2014/main" id="{AB828141-7355-42B2-9B32-2D7A0DF0BC5D}"/>
              </a:ext>
            </a:extLst>
          </p:cNvPr>
          <p:cNvSpPr txBox="1"/>
          <p:nvPr/>
        </p:nvSpPr>
        <p:spPr>
          <a:xfrm>
            <a:off x="2982392" y="3151544"/>
            <a:ext cx="1943566" cy="923330"/>
          </a:xfrm>
          <a:prstGeom prst="rect">
            <a:avLst/>
          </a:prstGeom>
          <a:noFill/>
        </p:spPr>
        <p:txBody>
          <a:bodyPr wrap="square" rtlCol="0">
            <a:spAutoFit/>
          </a:bodyPr>
          <a:lstStyle/>
          <a:p>
            <a:r>
              <a:rPr lang="en-ZA" sz="5400" b="1" dirty="0" smtClean="0">
                <a:latin typeface="Times New Roman" panose="02020603050405020304" pitchFamily="18" charset="0"/>
                <a:cs typeface="Times New Roman" panose="02020603050405020304" pitchFamily="18" charset="0"/>
              </a:rPr>
              <a:t>MISI</a:t>
            </a:r>
            <a:endParaRPr lang="en-ZA" sz="5400" b="1" dirty="0">
              <a:latin typeface="Times New Roman" panose="02020603050405020304" pitchFamily="18" charset="0"/>
              <a:cs typeface="Times New Roman" panose="02020603050405020304" pitchFamily="18" charset="0"/>
            </a:endParaRPr>
          </a:p>
        </p:txBody>
      </p:sp>
      <p:sp>
        <p:nvSpPr>
          <p:cNvPr id="16" name="TextBox 15">
            <a:extLst>
              <a:ext uri="{FF2B5EF4-FFF2-40B4-BE49-F238E27FC236}">
                <a16:creationId xmlns:a16="http://schemas.microsoft.com/office/drawing/2014/main" id="{552D76A7-F60A-4649-91A7-EB2AABE1961A}"/>
              </a:ext>
            </a:extLst>
          </p:cNvPr>
          <p:cNvSpPr txBox="1"/>
          <p:nvPr/>
        </p:nvSpPr>
        <p:spPr>
          <a:xfrm>
            <a:off x="-4" y="3921943"/>
            <a:ext cx="7559677" cy="2862322"/>
          </a:xfrm>
          <a:prstGeom prst="rect">
            <a:avLst/>
          </a:prstGeom>
          <a:noFill/>
        </p:spPr>
        <p:txBody>
          <a:bodyPr wrap="square" numCol="2" rtlCol="0">
            <a:spAutoFit/>
          </a:bodyPr>
          <a:lstStyle/>
          <a:p>
            <a:pPr marL="446088" indent="-169863">
              <a:buFont typeface="Arial" panose="020B0604020202020204" pitchFamily="34" charset="0"/>
              <a:buChar char="•"/>
            </a:pPr>
            <a:r>
              <a:rPr lang="en-ZA" sz="2000" dirty="0" err="1" smtClean="0">
                <a:latin typeface="Times New Roman" panose="02020603050405020304" pitchFamily="18" charset="0"/>
                <a:cs typeface="Times New Roman" panose="02020603050405020304" pitchFamily="18" charset="0"/>
              </a:rPr>
              <a:t>Meningkatkan</a:t>
            </a:r>
            <a:r>
              <a:rPr lang="en-ZA" sz="2000" dirty="0" smtClean="0">
                <a:latin typeface="Times New Roman" panose="02020603050405020304" pitchFamily="18" charset="0"/>
                <a:cs typeface="Times New Roman" panose="02020603050405020304" pitchFamily="18" charset="0"/>
              </a:rPr>
              <a:t> </a:t>
            </a:r>
            <a:r>
              <a:rPr lang="en-ZA" sz="2000" dirty="0" err="1" smtClean="0">
                <a:latin typeface="Times New Roman" panose="02020603050405020304" pitchFamily="18" charset="0"/>
                <a:cs typeface="Times New Roman" panose="02020603050405020304" pitchFamily="18" charset="0"/>
              </a:rPr>
              <a:t>perekonomian</a:t>
            </a:r>
            <a:r>
              <a:rPr lang="en-ZA" sz="2000" dirty="0" smtClean="0">
                <a:latin typeface="Times New Roman" panose="02020603050405020304" pitchFamily="18" charset="0"/>
                <a:cs typeface="Times New Roman" panose="02020603050405020304" pitchFamily="18" charset="0"/>
              </a:rPr>
              <a:t> </a:t>
            </a:r>
            <a:r>
              <a:rPr lang="en-ZA" sz="2000" dirty="0" err="1" smtClean="0">
                <a:latin typeface="Times New Roman" panose="02020603050405020304" pitchFamily="18" charset="0"/>
                <a:cs typeface="Times New Roman" panose="02020603050405020304" pitchFamily="18" charset="0"/>
              </a:rPr>
              <a:t>usaha</a:t>
            </a:r>
            <a:r>
              <a:rPr lang="en-ZA" sz="2000" dirty="0" smtClean="0">
                <a:latin typeface="Times New Roman" panose="02020603050405020304" pitchFamily="18" charset="0"/>
                <a:cs typeface="Times New Roman" panose="02020603050405020304" pitchFamily="18" charset="0"/>
              </a:rPr>
              <a:t> </a:t>
            </a:r>
            <a:r>
              <a:rPr lang="en-ZA" sz="2000" dirty="0" err="1" smtClean="0">
                <a:latin typeface="Times New Roman" panose="02020603050405020304" pitchFamily="18" charset="0"/>
                <a:cs typeface="Times New Roman" panose="02020603050405020304" pitchFamily="18" charset="0"/>
              </a:rPr>
              <a:t>mikro</a:t>
            </a:r>
            <a:r>
              <a:rPr lang="en-ZA" sz="2000" dirty="0" smtClean="0">
                <a:latin typeface="Times New Roman" panose="02020603050405020304" pitchFamily="18" charset="0"/>
                <a:cs typeface="Times New Roman" panose="02020603050405020304" pitchFamily="18" charset="0"/>
              </a:rPr>
              <a:t>, </a:t>
            </a:r>
            <a:r>
              <a:rPr lang="en-ZA" sz="2000" dirty="0" err="1" smtClean="0">
                <a:latin typeface="Times New Roman" panose="02020603050405020304" pitchFamily="18" charset="0"/>
                <a:cs typeface="Times New Roman" panose="02020603050405020304" pitchFamily="18" charset="0"/>
              </a:rPr>
              <a:t>kecil</a:t>
            </a:r>
            <a:r>
              <a:rPr lang="en-ZA" sz="2000" dirty="0" smtClean="0">
                <a:latin typeface="Times New Roman" panose="02020603050405020304" pitchFamily="18" charset="0"/>
                <a:cs typeface="Times New Roman" panose="02020603050405020304" pitchFamily="18" charset="0"/>
              </a:rPr>
              <a:t> </a:t>
            </a:r>
            <a:r>
              <a:rPr lang="en-ZA" sz="2000" dirty="0" err="1" smtClean="0">
                <a:latin typeface="Times New Roman" panose="02020603050405020304" pitchFamily="18" charset="0"/>
                <a:cs typeface="Times New Roman" panose="02020603050405020304" pitchFamily="18" charset="0"/>
              </a:rPr>
              <a:t>dan</a:t>
            </a:r>
            <a:r>
              <a:rPr lang="en-ZA" sz="2000" dirty="0" smtClean="0">
                <a:latin typeface="Times New Roman" panose="02020603050405020304" pitchFamily="18" charset="0"/>
                <a:cs typeface="Times New Roman" panose="02020603050405020304" pitchFamily="18" charset="0"/>
              </a:rPr>
              <a:t> </a:t>
            </a:r>
            <a:r>
              <a:rPr lang="en-ZA" sz="2000" dirty="0" err="1" smtClean="0">
                <a:latin typeface="Times New Roman" panose="02020603050405020304" pitchFamily="18" charset="0"/>
                <a:cs typeface="Times New Roman" panose="02020603050405020304" pitchFamily="18" charset="0"/>
              </a:rPr>
              <a:t>menengah</a:t>
            </a:r>
            <a:r>
              <a:rPr lang="en-ZA" sz="2000" dirty="0">
                <a:latin typeface="Times New Roman" panose="02020603050405020304" pitchFamily="18" charset="0"/>
                <a:cs typeface="Times New Roman" panose="02020603050405020304" pitchFamily="18" charset="0"/>
              </a:rPr>
              <a:t> </a:t>
            </a:r>
            <a:r>
              <a:rPr lang="en-ZA" sz="2000" dirty="0" err="1" smtClean="0">
                <a:latin typeface="Times New Roman" panose="02020603050405020304" pitchFamily="18" charset="0"/>
                <a:cs typeface="Times New Roman" panose="02020603050405020304" pitchFamily="18" charset="0"/>
              </a:rPr>
              <a:t>dengan</a:t>
            </a:r>
            <a:r>
              <a:rPr lang="en-ZA" sz="2000" dirty="0" smtClean="0">
                <a:latin typeface="Times New Roman" panose="02020603050405020304" pitchFamily="18" charset="0"/>
                <a:cs typeface="Times New Roman" panose="02020603050405020304" pitchFamily="18" charset="0"/>
              </a:rPr>
              <a:t> </a:t>
            </a:r>
            <a:r>
              <a:rPr lang="en-ZA" sz="2000" dirty="0" err="1" smtClean="0">
                <a:latin typeface="Times New Roman" panose="02020603050405020304" pitchFamily="18" charset="0"/>
                <a:cs typeface="Times New Roman" panose="02020603050405020304" pitchFamily="18" charset="0"/>
              </a:rPr>
              <a:t>memberikan</a:t>
            </a:r>
            <a:r>
              <a:rPr lang="en-ZA" sz="2000" dirty="0" smtClean="0">
                <a:latin typeface="Times New Roman" panose="02020603050405020304" pitchFamily="18" charset="0"/>
                <a:cs typeface="Times New Roman" panose="02020603050405020304" pitchFamily="18" charset="0"/>
              </a:rPr>
              <a:t> </a:t>
            </a:r>
            <a:r>
              <a:rPr lang="en-ZA" sz="2000" dirty="0" err="1" smtClean="0">
                <a:latin typeface="Times New Roman" panose="02020603050405020304" pitchFamily="18" charset="0"/>
                <a:cs typeface="Times New Roman" panose="02020603050405020304" pitchFamily="18" charset="0"/>
              </a:rPr>
              <a:t>fasilitas</a:t>
            </a:r>
            <a:r>
              <a:rPr lang="en-ZA" sz="2000" dirty="0" smtClean="0">
                <a:latin typeface="Times New Roman" panose="02020603050405020304" pitchFamily="18" charset="0"/>
                <a:cs typeface="Times New Roman" panose="02020603050405020304" pitchFamily="18" charset="0"/>
              </a:rPr>
              <a:t> </a:t>
            </a:r>
            <a:r>
              <a:rPr lang="en-ZA" sz="2000" dirty="0" err="1" smtClean="0">
                <a:latin typeface="Times New Roman" panose="02020603050405020304" pitchFamily="18" charset="0"/>
                <a:cs typeface="Times New Roman" panose="02020603050405020304" pitchFamily="18" charset="0"/>
              </a:rPr>
              <a:t>kredit</a:t>
            </a:r>
            <a:r>
              <a:rPr lang="en-ZA" sz="2000" dirty="0" smtClean="0">
                <a:latin typeface="Times New Roman" panose="02020603050405020304" pitchFamily="18" charset="0"/>
                <a:cs typeface="Times New Roman" panose="02020603050405020304" pitchFamily="18" charset="0"/>
              </a:rPr>
              <a:t> </a:t>
            </a:r>
            <a:r>
              <a:rPr lang="en-ZA" sz="2000" dirty="0" err="1" smtClean="0">
                <a:latin typeface="Times New Roman" panose="02020603050405020304" pitchFamily="18" charset="0"/>
                <a:cs typeface="Times New Roman" panose="02020603050405020304" pitchFamily="18" charset="0"/>
              </a:rPr>
              <a:t>sehat</a:t>
            </a:r>
            <a:r>
              <a:rPr lang="en-ZA" sz="2000" dirty="0" smtClean="0">
                <a:latin typeface="Times New Roman" panose="02020603050405020304" pitchFamily="18" charset="0"/>
                <a:cs typeface="Times New Roman" panose="02020603050405020304" pitchFamily="18" charset="0"/>
              </a:rPr>
              <a:t>.</a:t>
            </a:r>
          </a:p>
          <a:p>
            <a:pPr marL="446088" indent="-169863">
              <a:buFont typeface="Arial" panose="020B0604020202020204" pitchFamily="34" charset="0"/>
              <a:buChar char="•"/>
            </a:pPr>
            <a:r>
              <a:rPr lang="en-ZA" sz="2000" dirty="0" err="1">
                <a:latin typeface="Times New Roman" panose="02020603050405020304" pitchFamily="18" charset="0"/>
                <a:cs typeface="Times New Roman" panose="02020603050405020304" pitchFamily="18" charset="0"/>
              </a:rPr>
              <a:t>Mengelola</a:t>
            </a:r>
            <a:r>
              <a:rPr lang="en-ZA" sz="2000" dirty="0">
                <a:latin typeface="Times New Roman" panose="02020603050405020304" pitchFamily="18" charset="0"/>
                <a:cs typeface="Times New Roman" panose="02020603050405020304" pitchFamily="18" charset="0"/>
              </a:rPr>
              <a:t>, </a:t>
            </a:r>
            <a:r>
              <a:rPr lang="en-ZA" sz="2000" dirty="0" err="1">
                <a:latin typeface="Times New Roman" panose="02020603050405020304" pitchFamily="18" charset="0"/>
                <a:cs typeface="Times New Roman" panose="02020603050405020304" pitchFamily="18" charset="0"/>
              </a:rPr>
              <a:t>meningkatkan</a:t>
            </a:r>
            <a:r>
              <a:rPr lang="en-ZA" sz="2000" dirty="0">
                <a:latin typeface="Times New Roman" panose="02020603050405020304" pitchFamily="18" charset="0"/>
                <a:cs typeface="Times New Roman" panose="02020603050405020304" pitchFamily="18" charset="0"/>
              </a:rPr>
              <a:t> </a:t>
            </a:r>
            <a:r>
              <a:rPr lang="en-ZA" sz="2000" dirty="0" err="1">
                <a:latin typeface="Times New Roman" panose="02020603050405020304" pitchFamily="18" charset="0"/>
                <a:cs typeface="Times New Roman" panose="02020603050405020304" pitchFamily="18" charset="0"/>
              </a:rPr>
              <a:t>dan</a:t>
            </a:r>
            <a:r>
              <a:rPr lang="en-ZA" sz="2000" dirty="0">
                <a:latin typeface="Times New Roman" panose="02020603050405020304" pitchFamily="18" charset="0"/>
                <a:cs typeface="Times New Roman" panose="02020603050405020304" pitchFamily="18" charset="0"/>
              </a:rPr>
              <a:t> </a:t>
            </a:r>
            <a:r>
              <a:rPr lang="en-ZA" sz="2000" dirty="0" err="1">
                <a:latin typeface="Times New Roman" panose="02020603050405020304" pitchFamily="18" charset="0"/>
                <a:cs typeface="Times New Roman" panose="02020603050405020304" pitchFamily="18" charset="0"/>
              </a:rPr>
              <a:t>menjaga</a:t>
            </a:r>
            <a:r>
              <a:rPr lang="en-ZA" sz="2000" dirty="0">
                <a:latin typeface="Times New Roman" panose="02020603050405020304" pitchFamily="18" charset="0"/>
                <a:cs typeface="Times New Roman" panose="02020603050405020304" pitchFamily="18" charset="0"/>
              </a:rPr>
              <a:t> </a:t>
            </a:r>
            <a:r>
              <a:rPr lang="en-ZA" sz="2000" dirty="0" err="1">
                <a:latin typeface="Times New Roman" panose="02020603050405020304" pitchFamily="18" charset="0"/>
                <a:cs typeface="Times New Roman" panose="02020603050405020304" pitchFamily="18" charset="0"/>
              </a:rPr>
              <a:t>aktiva</a:t>
            </a:r>
            <a:r>
              <a:rPr lang="en-ZA" sz="2000" dirty="0">
                <a:latin typeface="Times New Roman" panose="02020603050405020304" pitchFamily="18" charset="0"/>
                <a:cs typeface="Times New Roman" panose="02020603050405020304" pitchFamily="18" charset="0"/>
              </a:rPr>
              <a:t> </a:t>
            </a:r>
            <a:r>
              <a:rPr lang="en-ZA" sz="2000" dirty="0" err="1" smtClean="0">
                <a:latin typeface="Times New Roman" panose="02020603050405020304" pitchFamily="18" charset="0"/>
                <a:cs typeface="Times New Roman" panose="02020603050405020304" pitchFamily="18" charset="0"/>
              </a:rPr>
              <a:t>produktif</a:t>
            </a:r>
            <a:r>
              <a:rPr lang="en-ZA" sz="2000" dirty="0" smtClean="0">
                <a:latin typeface="Times New Roman" panose="02020603050405020304" pitchFamily="18" charset="0"/>
                <a:cs typeface="Times New Roman" panose="02020603050405020304" pitchFamily="18" charset="0"/>
              </a:rPr>
              <a:t>.</a:t>
            </a:r>
          </a:p>
          <a:p>
            <a:pPr marL="276225"/>
            <a:endParaRPr lang="en-ZA" sz="2000" dirty="0" smtClean="0">
              <a:latin typeface="Times New Roman" panose="02020603050405020304" pitchFamily="18" charset="0"/>
              <a:cs typeface="Times New Roman" panose="02020603050405020304" pitchFamily="18" charset="0"/>
            </a:endParaRPr>
          </a:p>
          <a:p>
            <a:pPr marL="276225"/>
            <a:endParaRPr lang="en-ZA" sz="2000" dirty="0" smtClean="0">
              <a:latin typeface="Times New Roman" panose="02020603050405020304" pitchFamily="18" charset="0"/>
              <a:cs typeface="Times New Roman" panose="02020603050405020304" pitchFamily="18" charset="0"/>
            </a:endParaRPr>
          </a:p>
          <a:p>
            <a:pPr marL="276225"/>
            <a:endParaRPr lang="en-ZA" sz="2000" dirty="0" smtClean="0">
              <a:latin typeface="Times New Roman" panose="02020603050405020304" pitchFamily="18" charset="0"/>
              <a:cs typeface="Times New Roman" panose="02020603050405020304" pitchFamily="18" charset="0"/>
            </a:endParaRPr>
          </a:p>
          <a:p>
            <a:pPr marL="361950" indent="-192088">
              <a:buFont typeface="Arial" panose="020B0604020202020204" pitchFamily="34" charset="0"/>
              <a:buChar char="•"/>
            </a:pPr>
            <a:r>
              <a:rPr lang="en-ZA" sz="2000" dirty="0" err="1" smtClean="0">
                <a:latin typeface="Times New Roman" panose="02020603050405020304" pitchFamily="18" charset="0"/>
                <a:cs typeface="Times New Roman" panose="02020603050405020304" pitchFamily="18" charset="0"/>
              </a:rPr>
              <a:t>Menciptakan</a:t>
            </a:r>
            <a:r>
              <a:rPr lang="en-ZA" sz="2000" dirty="0" smtClean="0">
                <a:latin typeface="Times New Roman" panose="02020603050405020304" pitchFamily="18" charset="0"/>
                <a:cs typeface="Times New Roman" panose="02020603050405020304" pitchFamily="18" charset="0"/>
              </a:rPr>
              <a:t> SDM BPR yang </a:t>
            </a:r>
            <a:r>
              <a:rPr lang="en-ZA" sz="2000" dirty="0" err="1" smtClean="0">
                <a:latin typeface="Times New Roman" panose="02020603050405020304" pitchFamily="18" charset="0"/>
                <a:cs typeface="Times New Roman" panose="02020603050405020304" pitchFamily="18" charset="0"/>
              </a:rPr>
              <a:t>produktif</a:t>
            </a:r>
            <a:r>
              <a:rPr lang="en-ZA" sz="2000" dirty="0" smtClean="0">
                <a:latin typeface="Times New Roman" panose="02020603050405020304" pitchFamily="18" charset="0"/>
                <a:cs typeface="Times New Roman" panose="02020603050405020304" pitchFamily="18" charset="0"/>
              </a:rPr>
              <a:t>, </a:t>
            </a:r>
            <a:r>
              <a:rPr lang="en-ZA" sz="2000" dirty="0" err="1" smtClean="0">
                <a:latin typeface="Times New Roman" panose="02020603050405020304" pitchFamily="18" charset="0"/>
                <a:cs typeface="Times New Roman" panose="02020603050405020304" pitchFamily="18" charset="0"/>
              </a:rPr>
              <a:t>berkualitas</a:t>
            </a:r>
            <a:r>
              <a:rPr lang="en-ZA" sz="2000" dirty="0" smtClean="0">
                <a:latin typeface="Times New Roman" panose="02020603050405020304" pitchFamily="18" charset="0"/>
                <a:cs typeface="Times New Roman" panose="02020603050405020304" pitchFamily="18" charset="0"/>
              </a:rPr>
              <a:t> </a:t>
            </a:r>
            <a:r>
              <a:rPr lang="en-ZA" sz="2000" dirty="0" err="1" smtClean="0">
                <a:latin typeface="Times New Roman" panose="02020603050405020304" pitchFamily="18" charset="0"/>
                <a:cs typeface="Times New Roman" panose="02020603050405020304" pitchFamily="18" charset="0"/>
              </a:rPr>
              <a:t>dan</a:t>
            </a:r>
            <a:r>
              <a:rPr lang="en-ZA" sz="2000" dirty="0" smtClean="0">
                <a:latin typeface="Times New Roman" panose="02020603050405020304" pitchFamily="18" charset="0"/>
                <a:cs typeface="Times New Roman" panose="02020603050405020304" pitchFamily="18" charset="0"/>
              </a:rPr>
              <a:t> </a:t>
            </a:r>
            <a:r>
              <a:rPr lang="en-ZA" sz="2000" dirty="0" err="1" smtClean="0">
                <a:latin typeface="Times New Roman" panose="02020603050405020304" pitchFamily="18" charset="0"/>
                <a:cs typeface="Times New Roman" panose="02020603050405020304" pitchFamily="18" charset="0"/>
              </a:rPr>
              <a:t>siap</a:t>
            </a:r>
            <a:r>
              <a:rPr lang="en-ZA" sz="2000" dirty="0" smtClean="0">
                <a:latin typeface="Times New Roman" panose="02020603050405020304" pitchFamily="18" charset="0"/>
                <a:cs typeface="Times New Roman" panose="02020603050405020304" pitchFamily="18" charset="0"/>
              </a:rPr>
              <a:t> </a:t>
            </a:r>
            <a:r>
              <a:rPr lang="en-ZA" sz="2000" dirty="0" err="1" smtClean="0">
                <a:latin typeface="Times New Roman" panose="02020603050405020304" pitchFamily="18" charset="0"/>
                <a:cs typeface="Times New Roman" panose="02020603050405020304" pitchFamily="18" charset="0"/>
              </a:rPr>
              <a:t>bersaing</a:t>
            </a:r>
            <a:r>
              <a:rPr lang="en-ZA" sz="2000" dirty="0" smtClean="0">
                <a:latin typeface="Times New Roman" panose="02020603050405020304" pitchFamily="18" charset="0"/>
                <a:cs typeface="Times New Roman" panose="02020603050405020304" pitchFamily="18" charset="0"/>
              </a:rPr>
              <a:t>.</a:t>
            </a:r>
          </a:p>
          <a:p>
            <a:pPr marL="361950" indent="-192088">
              <a:buFont typeface="Arial" panose="020B0604020202020204" pitchFamily="34" charset="0"/>
              <a:buChar char="•"/>
            </a:pPr>
            <a:r>
              <a:rPr lang="en-ZA" sz="2000" dirty="0" err="1" smtClean="0">
                <a:latin typeface="Times New Roman" panose="02020603050405020304" pitchFamily="18" charset="0"/>
                <a:cs typeface="Times New Roman" panose="02020603050405020304" pitchFamily="18" charset="0"/>
              </a:rPr>
              <a:t>Memberikan</a:t>
            </a:r>
            <a:r>
              <a:rPr lang="en-ZA" sz="2000" dirty="0" smtClean="0">
                <a:latin typeface="Times New Roman" panose="02020603050405020304" pitchFamily="18" charset="0"/>
                <a:cs typeface="Times New Roman" panose="02020603050405020304" pitchFamily="18" charset="0"/>
              </a:rPr>
              <a:t> </a:t>
            </a:r>
            <a:r>
              <a:rPr lang="en-ZA" sz="2000" dirty="0" err="1" smtClean="0">
                <a:latin typeface="Times New Roman" panose="02020603050405020304" pitchFamily="18" charset="0"/>
                <a:cs typeface="Times New Roman" panose="02020603050405020304" pitchFamily="18" charset="0"/>
              </a:rPr>
              <a:t>kesejahteraan</a:t>
            </a:r>
            <a:r>
              <a:rPr lang="en-ZA" sz="2000" dirty="0" smtClean="0">
                <a:latin typeface="Times New Roman" panose="02020603050405020304" pitchFamily="18" charset="0"/>
                <a:cs typeface="Times New Roman" panose="02020603050405020304" pitchFamily="18" charset="0"/>
              </a:rPr>
              <a:t> </a:t>
            </a:r>
            <a:r>
              <a:rPr lang="en-ZA" sz="2000" dirty="0" err="1" smtClean="0">
                <a:latin typeface="Times New Roman" panose="02020603050405020304" pitchFamily="18" charset="0"/>
                <a:cs typeface="Times New Roman" panose="02020603050405020304" pitchFamily="18" charset="0"/>
              </a:rPr>
              <a:t>bagi</a:t>
            </a:r>
            <a:r>
              <a:rPr lang="en-ZA" sz="2000" dirty="0" smtClean="0">
                <a:latin typeface="Times New Roman" panose="02020603050405020304" pitchFamily="18" charset="0"/>
                <a:cs typeface="Times New Roman" panose="02020603050405020304" pitchFamily="18" charset="0"/>
              </a:rPr>
              <a:t> SDM &amp; </a:t>
            </a:r>
            <a:r>
              <a:rPr lang="en-ZA" sz="2000" i="1" dirty="0" smtClean="0">
                <a:latin typeface="Times New Roman" panose="02020603050405020304" pitchFamily="18" charset="0"/>
                <a:cs typeface="Times New Roman" panose="02020603050405020304" pitchFamily="18" charset="0"/>
              </a:rPr>
              <a:t>stakeholder</a:t>
            </a:r>
            <a:r>
              <a:rPr lang="en-ZA" sz="2000" dirty="0" smtClean="0">
                <a:latin typeface="Times New Roman" panose="02020603050405020304" pitchFamily="18" charset="0"/>
                <a:cs typeface="Times New Roman" panose="02020603050405020304" pitchFamily="18" charset="0"/>
              </a:rPr>
              <a:t>.</a:t>
            </a:r>
            <a:endParaRPr lang="en-ZA" sz="2000" dirty="0">
              <a:latin typeface="Times New Roman" panose="02020603050405020304" pitchFamily="18" charset="0"/>
              <a:cs typeface="Times New Roman" panose="02020603050405020304" pitchFamily="18" charset="0"/>
            </a:endParaRPr>
          </a:p>
        </p:txBody>
      </p:sp>
      <p:sp>
        <p:nvSpPr>
          <p:cNvPr id="17" name="TextBox 16">
            <a:extLst>
              <a:ext uri="{FF2B5EF4-FFF2-40B4-BE49-F238E27FC236}">
                <a16:creationId xmlns:a16="http://schemas.microsoft.com/office/drawing/2014/main" id="{33C82505-52D9-43B2-A7C5-F309E2930BD5}"/>
              </a:ext>
            </a:extLst>
          </p:cNvPr>
          <p:cNvSpPr txBox="1"/>
          <p:nvPr/>
        </p:nvSpPr>
        <p:spPr>
          <a:xfrm>
            <a:off x="2407706" y="635643"/>
            <a:ext cx="2744258" cy="1569660"/>
          </a:xfrm>
          <a:prstGeom prst="rect">
            <a:avLst/>
          </a:prstGeom>
          <a:noFill/>
        </p:spPr>
        <p:txBody>
          <a:bodyPr wrap="square" rtlCol="0">
            <a:spAutoFit/>
          </a:bodyPr>
          <a:lstStyle/>
          <a:p>
            <a:r>
              <a:rPr lang="en-ZA" sz="9600" b="1" dirty="0" smtClean="0">
                <a:latin typeface="Times New Roman" panose="02020603050405020304" pitchFamily="18" charset="0"/>
                <a:cs typeface="Times New Roman" panose="02020603050405020304" pitchFamily="18" charset="0"/>
              </a:rPr>
              <a:t>VISI</a:t>
            </a:r>
            <a:endParaRPr lang="en-ZA" sz="9600" b="1" dirty="0">
              <a:latin typeface="Times New Roman" panose="02020603050405020304" pitchFamily="18" charset="0"/>
              <a:cs typeface="Times New Roman" panose="02020603050405020304" pitchFamily="18" charset="0"/>
            </a:endParaRPr>
          </a:p>
        </p:txBody>
      </p:sp>
      <p:sp>
        <p:nvSpPr>
          <p:cNvPr id="18" name="TextBox 17">
            <a:extLst>
              <a:ext uri="{FF2B5EF4-FFF2-40B4-BE49-F238E27FC236}">
                <a16:creationId xmlns:a16="http://schemas.microsoft.com/office/drawing/2014/main" id="{20CE4FA2-6DAC-4DC5-8FAB-184C46026AB7}"/>
              </a:ext>
            </a:extLst>
          </p:cNvPr>
          <p:cNvSpPr txBox="1"/>
          <p:nvPr/>
        </p:nvSpPr>
        <p:spPr>
          <a:xfrm>
            <a:off x="-4" y="1980438"/>
            <a:ext cx="7559677" cy="1200329"/>
          </a:xfrm>
          <a:prstGeom prst="rect">
            <a:avLst/>
          </a:prstGeom>
          <a:noFill/>
        </p:spPr>
        <p:txBody>
          <a:bodyPr wrap="square" rtlCol="0">
            <a:spAutoFit/>
          </a:bodyPr>
          <a:lstStyle/>
          <a:p>
            <a:pPr algn="ctr"/>
            <a:r>
              <a:rPr lang="en-ZA" sz="2400" b="1" dirty="0" smtClean="0">
                <a:latin typeface="Times New Roman" panose="02020603050405020304" pitchFamily="18" charset="0"/>
                <a:cs typeface="Times New Roman" panose="02020603050405020304" pitchFamily="18" charset="0"/>
              </a:rPr>
              <a:t>BPR SEHAT, TUMBUH, BERKEMBANG DAN </a:t>
            </a:r>
            <a:r>
              <a:rPr lang="nl-NL" sz="2400" b="1" dirty="0" smtClean="0">
                <a:latin typeface="Times New Roman" panose="02020603050405020304" pitchFamily="18" charset="0"/>
                <a:cs typeface="Times New Roman" panose="02020603050405020304" pitchFamily="18" charset="0"/>
              </a:rPr>
              <a:t>TERPERCAYA YANG MAMPU MENDUKUNG PEREKONOMIAN </a:t>
            </a:r>
            <a:r>
              <a:rPr lang="id-ID" sz="2400" b="1" dirty="0" smtClean="0">
                <a:latin typeface="Times New Roman" panose="02020603050405020304" pitchFamily="18" charset="0"/>
                <a:cs typeface="Times New Roman" panose="02020603050405020304" pitchFamily="18" charset="0"/>
              </a:rPr>
              <a:t>NASIONAL. </a:t>
            </a:r>
            <a:endParaRPr lang="en-ZA" sz="1600" b="1" i="1" dirty="0">
              <a:latin typeface="Times New Roman" panose="02020603050405020304" pitchFamily="18" charset="0"/>
              <a:cs typeface="Times New Roman" panose="02020603050405020304" pitchFamily="18" charset="0"/>
            </a:endParaRPr>
          </a:p>
        </p:txBody>
      </p:sp>
      <p:sp>
        <p:nvSpPr>
          <p:cNvPr id="19" name="TextBox 18">
            <a:extLst>
              <a:ext uri="{FF2B5EF4-FFF2-40B4-BE49-F238E27FC236}">
                <a16:creationId xmlns:a16="http://schemas.microsoft.com/office/drawing/2014/main" id="{33C82505-52D9-43B2-A7C5-F309E2930BD5}"/>
              </a:ext>
            </a:extLst>
          </p:cNvPr>
          <p:cNvSpPr txBox="1"/>
          <p:nvPr/>
        </p:nvSpPr>
        <p:spPr>
          <a:xfrm>
            <a:off x="3850145" y="6188569"/>
            <a:ext cx="2151625" cy="830997"/>
          </a:xfrm>
          <a:prstGeom prst="rect">
            <a:avLst/>
          </a:prstGeom>
          <a:noFill/>
        </p:spPr>
        <p:txBody>
          <a:bodyPr wrap="square" rtlCol="0">
            <a:spAutoFit/>
          </a:bodyPr>
          <a:lstStyle/>
          <a:p>
            <a:pPr algn="ctr"/>
            <a:r>
              <a:rPr lang="en-ZA" sz="4800" b="1" dirty="0" smtClean="0">
                <a:latin typeface="Times New Roman" panose="02020603050405020304" pitchFamily="18" charset="0"/>
                <a:cs typeface="Times New Roman" panose="02020603050405020304" pitchFamily="18" charset="0"/>
              </a:rPr>
              <a:t>MOTO</a:t>
            </a:r>
            <a:endParaRPr lang="en-ZA" sz="4800" b="1" dirty="0">
              <a:latin typeface="Times New Roman" panose="02020603050405020304" pitchFamily="18" charset="0"/>
              <a:cs typeface="Times New Roman" panose="02020603050405020304" pitchFamily="18" charset="0"/>
            </a:endParaRPr>
          </a:p>
        </p:txBody>
      </p:sp>
      <p:sp>
        <p:nvSpPr>
          <p:cNvPr id="3" name="Rectangle 2"/>
          <p:cNvSpPr/>
          <p:nvPr/>
        </p:nvSpPr>
        <p:spPr>
          <a:xfrm>
            <a:off x="2613890" y="6932035"/>
            <a:ext cx="4624136" cy="1200329"/>
          </a:xfrm>
          <a:prstGeom prst="rect">
            <a:avLst/>
          </a:prstGeom>
        </p:spPr>
        <p:txBody>
          <a:bodyPr wrap="square">
            <a:spAutoFit/>
          </a:bodyPr>
          <a:lstStyle/>
          <a:p>
            <a:pPr algn="ctr"/>
            <a:r>
              <a:rPr lang="en-ZA" sz="2400" b="1" dirty="0">
                <a:latin typeface="Times New Roman" panose="02020603050405020304" pitchFamily="18" charset="0"/>
                <a:cs typeface="Times New Roman" panose="02020603050405020304" pitchFamily="18" charset="0"/>
              </a:rPr>
              <a:t>“MELANGKAH </a:t>
            </a:r>
            <a:r>
              <a:rPr lang="en-ZA" sz="2400" b="1" dirty="0" smtClean="0">
                <a:latin typeface="Times New Roman" panose="02020603050405020304" pitchFamily="18" charset="0"/>
                <a:cs typeface="Times New Roman" panose="02020603050405020304" pitchFamily="18" charset="0"/>
              </a:rPr>
              <a:t>MAJU</a:t>
            </a:r>
          </a:p>
          <a:p>
            <a:pPr algn="ctr"/>
            <a:r>
              <a:rPr lang="en-ZA" sz="2400" b="1" dirty="0" smtClean="0">
                <a:latin typeface="Times New Roman" panose="02020603050405020304" pitchFamily="18" charset="0"/>
                <a:cs typeface="Times New Roman" panose="02020603050405020304" pitchFamily="18" charset="0"/>
              </a:rPr>
              <a:t>BERSAMA</a:t>
            </a:r>
          </a:p>
          <a:p>
            <a:pPr algn="ctr"/>
            <a:r>
              <a:rPr lang="en-ZA" sz="2400" b="1" dirty="0" smtClean="0">
                <a:latin typeface="Times New Roman" panose="02020603050405020304" pitchFamily="18" charset="0"/>
                <a:cs typeface="Times New Roman" panose="02020603050405020304" pitchFamily="18" charset="0"/>
              </a:rPr>
              <a:t>BPR </a:t>
            </a:r>
            <a:r>
              <a:rPr lang="en-ZA" sz="2400" b="1" dirty="0">
                <a:latin typeface="Times New Roman" panose="02020603050405020304" pitchFamily="18" charset="0"/>
                <a:cs typeface="Times New Roman" panose="02020603050405020304" pitchFamily="18" charset="0"/>
              </a:rPr>
              <a:t>MUARA SUMBER DANA”</a:t>
            </a:r>
          </a:p>
        </p:txBody>
      </p:sp>
    </p:spTree>
    <p:extLst>
      <p:ext uri="{BB962C8B-B14F-4D97-AF65-F5344CB8AC3E}">
        <p14:creationId xmlns:p14="http://schemas.microsoft.com/office/powerpoint/2010/main" val="43037958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2" descr="https://external-content.duckduckgo.com/iu/?u=https%3A%2F%2Ftse1.mm.bing.net%2Fth%3Fid%3DOIP.GiymX-4j1U3Yk1ScxOT4DwHaEK%26pid%3DApi&amp;f=1"/>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4000"/>
                    </a14:imgEffect>
                    <a14:imgEffect>
                      <a14:brightnessContrast bright="-38000"/>
                    </a14:imgEffect>
                  </a14:imgLayer>
                </a14:imgProps>
              </a:ext>
              <a:ext uri="{28A0092B-C50C-407E-A947-70E740481C1C}">
                <a14:useLocalDpi xmlns:a14="http://schemas.microsoft.com/office/drawing/2010/main" val="0"/>
              </a:ext>
            </a:extLst>
          </a:blip>
          <a:srcRect/>
          <a:stretch>
            <a:fillRect/>
          </a:stretch>
        </p:blipFill>
        <p:spPr bwMode="auto">
          <a:xfrm flipH="1">
            <a:off x="-1" y="4815168"/>
            <a:ext cx="7559675" cy="5876645"/>
          </a:xfrm>
          <a:prstGeom prst="rect">
            <a:avLst/>
          </a:prstGeom>
          <a:noFill/>
          <a:extLst>
            <a:ext uri="{909E8E84-426E-40DD-AFC4-6F175D3DCCD1}">
              <a14:hiddenFill xmlns:a14="http://schemas.microsoft.com/office/drawing/2010/main">
                <a:solidFill>
                  <a:srgbClr val="FFFFFF"/>
                </a:solidFill>
              </a14:hiddenFill>
            </a:ext>
          </a:extLst>
        </p:spPr>
      </p:pic>
      <p:sp>
        <p:nvSpPr>
          <p:cNvPr id="9" name="Right Triangle 8">
            <a:extLst>
              <a:ext uri="{FF2B5EF4-FFF2-40B4-BE49-F238E27FC236}">
                <a16:creationId xmlns:a16="http://schemas.microsoft.com/office/drawing/2014/main" id="{073DE418-7DDF-4578-96DA-56AEBDC638F6}"/>
              </a:ext>
            </a:extLst>
          </p:cNvPr>
          <p:cNvSpPr/>
          <p:nvPr/>
        </p:nvSpPr>
        <p:spPr>
          <a:xfrm rot="10800000">
            <a:off x="1" y="4111891"/>
            <a:ext cx="7559674" cy="5833837"/>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grpSp>
        <p:nvGrpSpPr>
          <p:cNvPr id="20" name="Group 19">
            <a:extLst>
              <a:ext uri="{FF2B5EF4-FFF2-40B4-BE49-F238E27FC236}">
                <a16:creationId xmlns:a16="http://schemas.microsoft.com/office/drawing/2014/main" id="{E8B61C44-E7A2-4549-8A4E-643EE25E17C7}"/>
              </a:ext>
            </a:extLst>
          </p:cNvPr>
          <p:cNvGrpSpPr/>
          <p:nvPr/>
        </p:nvGrpSpPr>
        <p:grpSpPr>
          <a:xfrm>
            <a:off x="292100" y="203200"/>
            <a:ext cx="7267575" cy="603500"/>
            <a:chOff x="292100" y="203200"/>
            <a:chExt cx="7267575" cy="603500"/>
          </a:xfrm>
        </p:grpSpPr>
        <p:sp>
          <p:nvSpPr>
            <p:cNvPr id="4" name="Oval 3">
              <a:extLst>
                <a:ext uri="{FF2B5EF4-FFF2-40B4-BE49-F238E27FC236}">
                  <a16:creationId xmlns:a16="http://schemas.microsoft.com/office/drawing/2014/main" id="{FC27A3E2-089C-4C65-94E3-ABBC7DF7D40B}"/>
                </a:ext>
              </a:extLst>
            </p:cNvPr>
            <p:cNvSpPr/>
            <p:nvPr/>
          </p:nvSpPr>
          <p:spPr>
            <a:xfrm>
              <a:off x="292100" y="266700"/>
              <a:ext cx="540000" cy="540000"/>
            </a:xfrm>
            <a:prstGeom prst="ellipse">
              <a:avLst/>
            </a:prstGeom>
            <a:solidFill>
              <a:srgbClr val="B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1400" dirty="0" smtClean="0"/>
                <a:t>06</a:t>
              </a:r>
              <a:endParaRPr lang="en-ZA" sz="1400" dirty="0"/>
            </a:p>
          </p:txBody>
        </p:sp>
        <p:sp>
          <p:nvSpPr>
            <p:cNvPr id="7" name="Rectangle 6">
              <a:extLst>
                <a:ext uri="{FF2B5EF4-FFF2-40B4-BE49-F238E27FC236}">
                  <a16:creationId xmlns:a16="http://schemas.microsoft.com/office/drawing/2014/main" id="{16954E30-1E9C-466C-A837-40D37F7898B5}"/>
                </a:ext>
              </a:extLst>
            </p:cNvPr>
            <p:cNvSpPr/>
            <p:nvPr/>
          </p:nvSpPr>
          <p:spPr>
            <a:xfrm>
              <a:off x="832100" y="513840"/>
              <a:ext cx="6727575" cy="45719"/>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8" name="TextBox 7">
              <a:extLst>
                <a:ext uri="{FF2B5EF4-FFF2-40B4-BE49-F238E27FC236}">
                  <a16:creationId xmlns:a16="http://schemas.microsoft.com/office/drawing/2014/main" id="{59FAB79A-69BC-4E7C-819E-AD0EDEBC297A}"/>
                </a:ext>
              </a:extLst>
            </p:cNvPr>
            <p:cNvSpPr txBox="1"/>
            <p:nvPr/>
          </p:nvSpPr>
          <p:spPr>
            <a:xfrm>
              <a:off x="832100" y="203200"/>
              <a:ext cx="6165600" cy="369332"/>
            </a:xfrm>
            <a:prstGeom prst="rect">
              <a:avLst/>
            </a:prstGeom>
            <a:noFill/>
          </p:spPr>
          <p:txBody>
            <a:bodyPr wrap="square" rtlCol="0">
              <a:spAutoFit/>
            </a:bodyPr>
            <a:lstStyle/>
            <a:p>
              <a:r>
                <a:rPr lang="en-ZA" dirty="0" smtClean="0">
                  <a:solidFill>
                    <a:srgbClr val="262626"/>
                  </a:solidFill>
                </a:rPr>
                <a:t>PT. BPR MUARA </a:t>
              </a:r>
              <a:r>
                <a:rPr lang="en-ZA" dirty="0" smtClean="0">
                  <a:solidFill>
                    <a:srgbClr val="FF0000"/>
                  </a:solidFill>
                </a:rPr>
                <a:t>SUMBER DANA</a:t>
              </a:r>
              <a:endParaRPr lang="en-ZA" dirty="0">
                <a:solidFill>
                  <a:srgbClr val="FF0000"/>
                </a:solidFill>
              </a:endParaRPr>
            </a:p>
          </p:txBody>
        </p:sp>
      </p:grpSp>
      <p:sp>
        <p:nvSpPr>
          <p:cNvPr id="11" name="Isosceles Triangle 10">
            <a:extLst>
              <a:ext uri="{FF2B5EF4-FFF2-40B4-BE49-F238E27FC236}">
                <a16:creationId xmlns:a16="http://schemas.microsoft.com/office/drawing/2014/main" id="{B607F5F0-CF67-47D4-A58F-AAC5710B8598}"/>
              </a:ext>
            </a:extLst>
          </p:cNvPr>
          <p:cNvSpPr/>
          <p:nvPr/>
        </p:nvSpPr>
        <p:spPr>
          <a:xfrm rot="5400000" flipH="1">
            <a:off x="-245931" y="4332242"/>
            <a:ext cx="1588488" cy="1079500"/>
          </a:xfrm>
          <a:prstGeom prst="triangle">
            <a:avLst>
              <a:gd name="adj" fmla="val 45851"/>
            </a:avLst>
          </a:prstGeom>
          <a:solidFill>
            <a:srgbClr val="F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2" name="Right Triangle 11">
            <a:extLst>
              <a:ext uri="{FF2B5EF4-FFF2-40B4-BE49-F238E27FC236}">
                <a16:creationId xmlns:a16="http://schemas.microsoft.com/office/drawing/2014/main" id="{1DE89E98-87AC-4D99-945D-ABC6319C0495}"/>
              </a:ext>
            </a:extLst>
          </p:cNvPr>
          <p:cNvSpPr/>
          <p:nvPr/>
        </p:nvSpPr>
        <p:spPr>
          <a:xfrm flipH="1">
            <a:off x="5651682" y="8739963"/>
            <a:ext cx="1907991" cy="1945578"/>
          </a:xfrm>
          <a:prstGeom prst="rtTriangle">
            <a:avLst/>
          </a:prstGeom>
          <a:solidFill>
            <a:srgbClr val="B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3" name="TextBox 12">
            <a:extLst>
              <a:ext uri="{FF2B5EF4-FFF2-40B4-BE49-F238E27FC236}">
                <a16:creationId xmlns:a16="http://schemas.microsoft.com/office/drawing/2014/main" id="{D357F231-89AA-4DD1-9680-F13733C960D1}"/>
              </a:ext>
            </a:extLst>
          </p:cNvPr>
          <p:cNvSpPr txBox="1"/>
          <p:nvPr/>
        </p:nvSpPr>
        <p:spPr>
          <a:xfrm>
            <a:off x="591333" y="1139331"/>
            <a:ext cx="2704760" cy="769441"/>
          </a:xfrm>
          <a:prstGeom prst="rect">
            <a:avLst/>
          </a:prstGeom>
          <a:noFill/>
        </p:spPr>
        <p:txBody>
          <a:bodyPr wrap="square" rtlCol="0">
            <a:spAutoFit/>
          </a:bodyPr>
          <a:lstStyle/>
          <a:p>
            <a:r>
              <a:rPr lang="en-ZA" sz="4400" b="1" dirty="0" smtClean="0">
                <a:solidFill>
                  <a:srgbClr val="262626"/>
                </a:solidFill>
              </a:rPr>
              <a:t>LEGALITAS</a:t>
            </a:r>
            <a:endParaRPr lang="en-ZA" sz="4400" b="1" dirty="0">
              <a:solidFill>
                <a:srgbClr val="262626"/>
              </a:solidFill>
            </a:endParaRPr>
          </a:p>
        </p:txBody>
      </p:sp>
      <p:sp>
        <p:nvSpPr>
          <p:cNvPr id="14" name="Rectangle 13"/>
          <p:cNvSpPr/>
          <p:nvPr/>
        </p:nvSpPr>
        <p:spPr>
          <a:xfrm>
            <a:off x="608477" y="1942916"/>
            <a:ext cx="6612846" cy="2677656"/>
          </a:xfrm>
          <a:prstGeom prst="rect">
            <a:avLst/>
          </a:prstGeom>
        </p:spPr>
        <p:txBody>
          <a:bodyPr wrap="square">
            <a:spAutoFit/>
          </a:bodyPr>
          <a:lstStyle/>
          <a:p>
            <a:pPr algn="just"/>
            <a:r>
              <a:rPr lang="en-ZA" sz="2400" dirty="0" err="1" smtClean="0">
                <a:latin typeface="Times New Roman" panose="02020603050405020304" pitchFamily="18" charset="0"/>
                <a:cs typeface="Times New Roman" panose="02020603050405020304" pitchFamily="18" charset="0"/>
              </a:rPr>
              <a:t>Sebagai</a:t>
            </a:r>
            <a:r>
              <a:rPr lang="en-ZA" sz="2400" dirty="0" smtClean="0">
                <a:latin typeface="Times New Roman" panose="02020603050405020304" pitchFamily="18" charset="0"/>
                <a:cs typeface="Times New Roman" panose="02020603050405020304" pitchFamily="18" charset="0"/>
              </a:rPr>
              <a:t> </a:t>
            </a:r>
            <a:r>
              <a:rPr lang="en-ZA" sz="2400" dirty="0" err="1" smtClean="0">
                <a:latin typeface="Times New Roman" panose="02020603050405020304" pitchFamily="18" charset="0"/>
                <a:cs typeface="Times New Roman" panose="02020603050405020304" pitchFamily="18" charset="0"/>
              </a:rPr>
              <a:t>sebuah</a:t>
            </a:r>
            <a:r>
              <a:rPr lang="en-ZA" sz="2400" dirty="0" smtClean="0">
                <a:latin typeface="Times New Roman" panose="02020603050405020304" pitchFamily="18" charset="0"/>
                <a:cs typeface="Times New Roman" panose="02020603050405020304" pitchFamily="18" charset="0"/>
              </a:rPr>
              <a:t> </a:t>
            </a:r>
            <a:r>
              <a:rPr lang="en-ZA" sz="2400" dirty="0" err="1" smtClean="0">
                <a:latin typeface="Times New Roman" panose="02020603050405020304" pitchFamily="18" charset="0"/>
                <a:cs typeface="Times New Roman" panose="02020603050405020304" pitchFamily="18" charset="0"/>
              </a:rPr>
              <a:t>lembaga</a:t>
            </a:r>
            <a:r>
              <a:rPr lang="en-ZA" sz="2400" dirty="0" smtClean="0">
                <a:latin typeface="Times New Roman" panose="02020603050405020304" pitchFamily="18" charset="0"/>
                <a:cs typeface="Times New Roman" panose="02020603050405020304" pitchFamily="18" charset="0"/>
              </a:rPr>
              <a:t> </a:t>
            </a:r>
            <a:r>
              <a:rPr lang="en-ZA" sz="2400" dirty="0" err="1" smtClean="0">
                <a:latin typeface="Times New Roman" panose="02020603050405020304" pitchFamily="18" charset="0"/>
                <a:cs typeface="Times New Roman" panose="02020603050405020304" pitchFamily="18" charset="0"/>
              </a:rPr>
              <a:t>keuangan</a:t>
            </a:r>
            <a:r>
              <a:rPr lang="en-ZA" sz="2400" dirty="0" smtClean="0">
                <a:latin typeface="Times New Roman" panose="02020603050405020304" pitchFamily="18" charset="0"/>
                <a:cs typeface="Times New Roman" panose="02020603050405020304" pitchFamily="18" charset="0"/>
              </a:rPr>
              <a:t> </a:t>
            </a:r>
            <a:r>
              <a:rPr lang="en-ZA" sz="2400" dirty="0" err="1" smtClean="0">
                <a:latin typeface="Times New Roman" panose="02020603050405020304" pitchFamily="18" charset="0"/>
                <a:cs typeface="Times New Roman" panose="02020603050405020304" pitchFamily="18" charset="0"/>
              </a:rPr>
              <a:t>perbankan</a:t>
            </a:r>
            <a:r>
              <a:rPr lang="en-ZA" sz="2400" dirty="0" smtClean="0">
                <a:latin typeface="Times New Roman" panose="02020603050405020304" pitchFamily="18" charset="0"/>
                <a:cs typeface="Times New Roman" panose="02020603050405020304" pitchFamily="18" charset="0"/>
              </a:rPr>
              <a:t> yang </a:t>
            </a:r>
            <a:r>
              <a:rPr lang="en-ZA" sz="2400" dirty="0" err="1" smtClean="0">
                <a:latin typeface="Times New Roman" panose="02020603050405020304" pitchFamily="18" charset="0"/>
                <a:cs typeface="Times New Roman" panose="02020603050405020304" pitchFamily="18" charset="0"/>
              </a:rPr>
              <a:t>berbadan</a:t>
            </a:r>
            <a:r>
              <a:rPr lang="en-ZA" sz="2400" dirty="0" smtClean="0">
                <a:latin typeface="Times New Roman" panose="02020603050405020304" pitchFamily="18" charset="0"/>
                <a:cs typeface="Times New Roman" panose="02020603050405020304" pitchFamily="18" charset="0"/>
              </a:rPr>
              <a:t> </a:t>
            </a:r>
            <a:r>
              <a:rPr lang="en-ZA" sz="2400" dirty="0" err="1" smtClean="0">
                <a:latin typeface="Times New Roman" panose="02020603050405020304" pitchFamily="18" charset="0"/>
                <a:cs typeface="Times New Roman" panose="02020603050405020304" pitchFamily="18" charset="0"/>
              </a:rPr>
              <a:t>hukum</a:t>
            </a:r>
            <a:r>
              <a:rPr lang="en-ZA" sz="2400" dirty="0" smtClean="0">
                <a:latin typeface="Times New Roman" panose="02020603050405020304" pitchFamily="18" charset="0"/>
                <a:cs typeface="Times New Roman" panose="02020603050405020304" pitchFamily="18" charset="0"/>
              </a:rPr>
              <a:t> kami </a:t>
            </a:r>
            <a:r>
              <a:rPr lang="en-ZA" sz="2400" dirty="0" err="1" smtClean="0">
                <a:latin typeface="Times New Roman" panose="02020603050405020304" pitchFamily="18" charset="0"/>
                <a:cs typeface="Times New Roman" panose="02020603050405020304" pitchFamily="18" charset="0"/>
              </a:rPr>
              <a:t>memiliki</a:t>
            </a:r>
            <a:r>
              <a:rPr lang="en-ZA" sz="2400" dirty="0" smtClean="0">
                <a:latin typeface="Times New Roman" panose="02020603050405020304" pitchFamily="18" charset="0"/>
                <a:cs typeface="Times New Roman" panose="02020603050405020304" pitchFamily="18" charset="0"/>
              </a:rPr>
              <a:t> </a:t>
            </a:r>
            <a:r>
              <a:rPr lang="id-ID" sz="2400" dirty="0">
                <a:latin typeface="Times New Roman" panose="02020603050405020304" pitchFamily="18" charset="0"/>
                <a:cs typeface="Times New Roman" panose="02020603050405020304" pitchFamily="18" charset="0"/>
              </a:rPr>
              <a:t>Akt</a:t>
            </a:r>
            <a:r>
              <a:rPr lang="en-US" sz="2400" dirty="0">
                <a:latin typeface="Times New Roman" panose="02020603050405020304" pitchFamily="18" charset="0"/>
                <a:cs typeface="Times New Roman" panose="02020603050405020304" pitchFamily="18" charset="0"/>
              </a:rPr>
              <a:t>a</a:t>
            </a:r>
            <a:r>
              <a:rPr lang="id-ID"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Pendirian</a:t>
            </a:r>
            <a:r>
              <a:rPr lang="en-US" sz="2400"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nomor</a:t>
            </a:r>
            <a:r>
              <a:rPr lang="en-US" sz="2400" b="1" dirty="0">
                <a:latin typeface="Times New Roman" panose="02020603050405020304" pitchFamily="18" charset="0"/>
                <a:cs typeface="Times New Roman" panose="02020603050405020304" pitchFamily="18" charset="0"/>
              </a:rPr>
              <a:t> 18, 05 </a:t>
            </a:r>
            <a:r>
              <a:rPr lang="en-US" sz="2400" b="1" dirty="0" err="1">
                <a:latin typeface="Times New Roman" panose="02020603050405020304" pitchFamily="18" charset="0"/>
                <a:cs typeface="Times New Roman" panose="02020603050405020304" pitchFamily="18" charset="0"/>
              </a:rPr>
              <a:t>Maret</a:t>
            </a:r>
            <a:r>
              <a:rPr lang="en-US" sz="2400" b="1" dirty="0">
                <a:latin typeface="Times New Roman" panose="02020603050405020304" pitchFamily="18" charset="0"/>
                <a:cs typeface="Times New Roman" panose="02020603050405020304" pitchFamily="18" charset="0"/>
              </a:rPr>
              <a:t> 199</a:t>
            </a:r>
            <a:r>
              <a:rPr lang="en-US" sz="2400" dirty="0">
                <a:latin typeface="Times New Roman" panose="02020603050405020304" pitchFamily="18" charset="0"/>
                <a:cs typeface="Times New Roman" panose="02020603050405020304" pitchFamily="18" charset="0"/>
              </a:rPr>
              <a:t>4, </a:t>
            </a:r>
            <a:r>
              <a:rPr lang="en-US" sz="2400" dirty="0" err="1">
                <a:latin typeface="Times New Roman" panose="02020603050405020304" pitchFamily="18" charset="0"/>
                <a:cs typeface="Times New Roman" panose="02020603050405020304" pitchFamily="18" charset="0"/>
              </a:rPr>
              <a:t>dan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dilakukan</a:t>
            </a:r>
            <a:r>
              <a:rPr lang="en-US" sz="2400"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perubahan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dengan</a:t>
            </a:r>
            <a:r>
              <a:rPr lang="en-US" sz="2400"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nomor</a:t>
            </a:r>
            <a:r>
              <a:rPr lang="en-US" sz="2400" b="1" dirty="0">
                <a:latin typeface="Times New Roman" panose="02020603050405020304" pitchFamily="18" charset="0"/>
                <a:cs typeface="Times New Roman" panose="02020603050405020304" pitchFamily="18" charset="0"/>
              </a:rPr>
              <a:t> 137, 28 </a:t>
            </a:r>
            <a:r>
              <a:rPr lang="en-US" sz="2400" b="1" dirty="0" err="1">
                <a:latin typeface="Times New Roman" panose="02020603050405020304" pitchFamily="18" charset="0"/>
                <a:cs typeface="Times New Roman" panose="02020603050405020304" pitchFamily="18" charset="0"/>
              </a:rPr>
              <a:t>Februari</a:t>
            </a:r>
            <a:r>
              <a:rPr lang="en-US" sz="2400" b="1" dirty="0">
                <a:latin typeface="Times New Roman" panose="02020603050405020304" pitchFamily="18" charset="0"/>
                <a:cs typeface="Times New Roman" panose="02020603050405020304" pitchFamily="18" charset="0"/>
              </a:rPr>
              <a:t> 2020</a:t>
            </a:r>
            <a:r>
              <a:rPr lang="en-US" sz="2400" dirty="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dengan</a:t>
            </a:r>
            <a:r>
              <a:rPr lang="en-US" sz="2400" dirty="0" smtClean="0">
                <a:latin typeface="Times New Roman" panose="02020603050405020304" pitchFamily="18" charset="0"/>
                <a:cs typeface="Times New Roman" panose="02020603050405020304" pitchFamily="18" charset="0"/>
              </a:rPr>
              <a:t> SISMINBAKUM </a:t>
            </a:r>
            <a:r>
              <a:rPr lang="en-US" sz="2400" dirty="0">
                <a:latin typeface="Times New Roman" panose="02020603050405020304" pitchFamily="18" charset="0"/>
                <a:cs typeface="Times New Roman" panose="02020603050405020304" pitchFamily="18" charset="0"/>
              </a:rPr>
              <a:t>[</a:t>
            </a:r>
            <a:r>
              <a:rPr lang="en-US" sz="2400" dirty="0" err="1">
                <a:latin typeface="Times New Roman" panose="02020603050405020304" pitchFamily="18" charset="0"/>
                <a:cs typeface="Times New Roman" panose="02020603050405020304" pitchFamily="18" charset="0"/>
              </a:rPr>
              <a:t>Sistim</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Administrasi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Badan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Hukum</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nomor</a:t>
            </a:r>
            <a:r>
              <a:rPr lang="en-US" sz="2400" dirty="0">
                <a:latin typeface="Times New Roman" panose="02020603050405020304" pitchFamily="18" charset="0"/>
                <a:cs typeface="Times New Roman" panose="02020603050405020304" pitchFamily="18" charset="0"/>
              </a:rPr>
              <a:t> AHU-AH.01.03-0179501 </a:t>
            </a:r>
            <a:r>
              <a:rPr lang="en-US" sz="2400" dirty="0" err="1">
                <a:latin typeface="Times New Roman" panose="02020603050405020304" pitchFamily="18" charset="0"/>
                <a:cs typeface="Times New Roman" panose="02020603050405020304" pitchFamily="18" charset="0"/>
              </a:rPr>
              <a:t>tahun</a:t>
            </a:r>
            <a:r>
              <a:rPr lang="en-US" sz="2400" dirty="0">
                <a:latin typeface="Times New Roman" panose="02020603050405020304" pitchFamily="18" charset="0"/>
                <a:cs typeface="Times New Roman" panose="02020603050405020304" pitchFamily="18" charset="0"/>
              </a:rPr>
              <a:t> 2020</a:t>
            </a:r>
            <a:r>
              <a:rPr lang="en-US" sz="2400" dirty="0" smtClean="0">
                <a:latin typeface="Times New Roman" panose="02020603050405020304" pitchFamily="18" charset="0"/>
                <a:cs typeface="Times New Roman" panose="02020603050405020304" pitchFamily="18" charset="0"/>
              </a:rPr>
              <a:t>.</a:t>
            </a:r>
            <a:endParaRPr lang="id-ID"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174708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descr="Bos clipart 20 free Cliparts | Download images on ..."/>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50000"/>
                    </a14:imgEffect>
                    <a14:imgEffect>
                      <a14:brightnessContrast bright="50000" contrast="50000"/>
                    </a14:imgEffect>
                  </a14:imgLayer>
                </a14:imgProps>
              </a:ext>
              <a:ext uri="{28A0092B-C50C-407E-A947-70E740481C1C}">
                <a14:useLocalDpi xmlns:a14="http://schemas.microsoft.com/office/drawing/2010/main" val="0"/>
              </a:ext>
            </a:extLst>
          </a:blip>
          <a:srcRect/>
          <a:stretch>
            <a:fillRect/>
          </a:stretch>
        </p:blipFill>
        <p:spPr bwMode="auto">
          <a:xfrm flipH="1">
            <a:off x="0" y="1544837"/>
            <a:ext cx="3586020" cy="9115426"/>
          </a:xfrm>
          <a:prstGeom prst="rect">
            <a:avLst/>
          </a:prstGeom>
          <a:noFill/>
          <a:extLst>
            <a:ext uri="{909E8E84-426E-40DD-AFC4-6F175D3DCCD1}">
              <a14:hiddenFill xmlns:a14="http://schemas.microsoft.com/office/drawing/2010/main">
                <a:solidFill>
                  <a:srgbClr val="FFFFFF"/>
                </a:solidFill>
              </a14:hiddenFill>
            </a:ext>
          </a:extLst>
        </p:spPr>
      </p:pic>
      <p:sp>
        <p:nvSpPr>
          <p:cNvPr id="82" name="Rectangle 81">
            <a:extLst>
              <a:ext uri="{FF2B5EF4-FFF2-40B4-BE49-F238E27FC236}">
                <a16:creationId xmlns:a16="http://schemas.microsoft.com/office/drawing/2014/main" id="{D2E8C390-5983-4C54-B22A-119458E3378B}"/>
              </a:ext>
            </a:extLst>
          </p:cNvPr>
          <p:cNvSpPr/>
          <p:nvPr/>
        </p:nvSpPr>
        <p:spPr>
          <a:xfrm>
            <a:off x="1847953" y="6267175"/>
            <a:ext cx="1861185" cy="1346746"/>
          </a:xfrm>
          <a:prstGeom prst="rect">
            <a:avLst/>
          </a:prstGeom>
          <a:noFill/>
          <a:ln>
            <a:solidFill>
              <a:srgbClr val="B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3" name="Rectangle 12">
            <a:extLst>
              <a:ext uri="{FF2B5EF4-FFF2-40B4-BE49-F238E27FC236}">
                <a16:creationId xmlns:a16="http://schemas.microsoft.com/office/drawing/2014/main" id="{D2E8C390-5983-4C54-B22A-119458E3378B}"/>
              </a:ext>
            </a:extLst>
          </p:cNvPr>
          <p:cNvSpPr/>
          <p:nvPr/>
        </p:nvSpPr>
        <p:spPr>
          <a:xfrm>
            <a:off x="1847953" y="3098859"/>
            <a:ext cx="1861185" cy="1346746"/>
          </a:xfrm>
          <a:prstGeom prst="rect">
            <a:avLst/>
          </a:prstGeom>
          <a:noFill/>
          <a:ln>
            <a:solidFill>
              <a:srgbClr val="B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4" name="Right Triangle 3">
            <a:extLst>
              <a:ext uri="{FF2B5EF4-FFF2-40B4-BE49-F238E27FC236}">
                <a16:creationId xmlns:a16="http://schemas.microsoft.com/office/drawing/2014/main" id="{D408B42E-A5C7-460E-8139-CD4E306C3C99}"/>
              </a:ext>
            </a:extLst>
          </p:cNvPr>
          <p:cNvSpPr/>
          <p:nvPr/>
        </p:nvSpPr>
        <p:spPr>
          <a:xfrm flipH="1">
            <a:off x="2470781" y="8266881"/>
            <a:ext cx="5088894" cy="2424696"/>
          </a:xfrm>
          <a:prstGeom prst="rtTriangle">
            <a:avLst/>
          </a:prstGeom>
          <a:solidFill>
            <a:srgbClr val="B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grpSp>
        <p:nvGrpSpPr>
          <p:cNvPr id="5" name="Group 4">
            <a:extLst>
              <a:ext uri="{FF2B5EF4-FFF2-40B4-BE49-F238E27FC236}">
                <a16:creationId xmlns:a16="http://schemas.microsoft.com/office/drawing/2014/main" id="{C6562B0A-9C35-48A1-A09E-F82BBC5BBEEB}"/>
              </a:ext>
            </a:extLst>
          </p:cNvPr>
          <p:cNvGrpSpPr/>
          <p:nvPr/>
        </p:nvGrpSpPr>
        <p:grpSpPr>
          <a:xfrm flipH="1">
            <a:off x="2540" y="266700"/>
            <a:ext cx="7267575" cy="540000"/>
            <a:chOff x="292100" y="266700"/>
            <a:chExt cx="7267575" cy="540000"/>
          </a:xfrm>
        </p:grpSpPr>
        <p:sp>
          <p:nvSpPr>
            <p:cNvPr id="6" name="Oval 5">
              <a:extLst>
                <a:ext uri="{FF2B5EF4-FFF2-40B4-BE49-F238E27FC236}">
                  <a16:creationId xmlns:a16="http://schemas.microsoft.com/office/drawing/2014/main" id="{A00B637A-E5AD-4117-905A-6256ECB3FCF4}"/>
                </a:ext>
              </a:extLst>
            </p:cNvPr>
            <p:cNvSpPr/>
            <p:nvPr/>
          </p:nvSpPr>
          <p:spPr>
            <a:xfrm>
              <a:off x="292100" y="266700"/>
              <a:ext cx="540000" cy="540000"/>
            </a:xfrm>
            <a:prstGeom prst="ellipse">
              <a:avLst/>
            </a:prstGeom>
            <a:solidFill>
              <a:srgbClr val="B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1400" dirty="0" smtClean="0"/>
                <a:t>07</a:t>
              </a:r>
              <a:endParaRPr lang="en-ZA" sz="1400" dirty="0"/>
            </a:p>
          </p:txBody>
        </p:sp>
        <p:sp>
          <p:nvSpPr>
            <p:cNvPr id="7" name="Rectangle 6">
              <a:extLst>
                <a:ext uri="{FF2B5EF4-FFF2-40B4-BE49-F238E27FC236}">
                  <a16:creationId xmlns:a16="http://schemas.microsoft.com/office/drawing/2014/main" id="{1414E7AB-BFAA-4A24-B49E-5F0F4490DDD3}"/>
                </a:ext>
              </a:extLst>
            </p:cNvPr>
            <p:cNvSpPr/>
            <p:nvPr/>
          </p:nvSpPr>
          <p:spPr>
            <a:xfrm>
              <a:off x="832100" y="513840"/>
              <a:ext cx="6727575" cy="45719"/>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grpSp>
      <p:sp>
        <p:nvSpPr>
          <p:cNvPr id="9" name="TextBox 8">
            <a:extLst>
              <a:ext uri="{FF2B5EF4-FFF2-40B4-BE49-F238E27FC236}">
                <a16:creationId xmlns:a16="http://schemas.microsoft.com/office/drawing/2014/main" id="{2DE64886-4874-40DB-AE23-42F81A141800}"/>
              </a:ext>
            </a:extLst>
          </p:cNvPr>
          <p:cNvSpPr txBox="1"/>
          <p:nvPr/>
        </p:nvSpPr>
        <p:spPr>
          <a:xfrm>
            <a:off x="1151884" y="650236"/>
            <a:ext cx="5255906" cy="584775"/>
          </a:xfrm>
          <a:prstGeom prst="rect">
            <a:avLst/>
          </a:prstGeom>
          <a:noFill/>
        </p:spPr>
        <p:txBody>
          <a:bodyPr wrap="square" rtlCol="0">
            <a:spAutoFit/>
          </a:bodyPr>
          <a:lstStyle/>
          <a:p>
            <a:r>
              <a:rPr lang="en-US" sz="3200" b="1" dirty="0">
                <a:latin typeface="Times New Roman" panose="02020603050405020304" pitchFamily="18" charset="0"/>
                <a:ea typeface="Times New Roman" panose="02020603050405020304" pitchFamily="18" charset="0"/>
                <a:cs typeface="Times New Roman" panose="02020603050405020304" pitchFamily="18" charset="0"/>
              </a:rPr>
              <a:t>STRUKTUR ORGANISASI</a:t>
            </a:r>
            <a:endParaRPr lang="id-ID" sz="3200" dirty="0">
              <a:latin typeface="Times New Roman" panose="02020603050405020304" pitchFamily="18" charset="0"/>
              <a:cs typeface="Times New Roman" panose="02020603050405020304" pitchFamily="18" charset="0"/>
            </a:endParaRPr>
          </a:p>
        </p:txBody>
      </p:sp>
      <p:sp>
        <p:nvSpPr>
          <p:cNvPr id="28" name="TextBox 27">
            <a:extLst>
              <a:ext uri="{FF2B5EF4-FFF2-40B4-BE49-F238E27FC236}">
                <a16:creationId xmlns:a16="http://schemas.microsoft.com/office/drawing/2014/main" id="{A8E8FE5D-25F1-43DE-8FA6-C968DDC18DA1}"/>
              </a:ext>
            </a:extLst>
          </p:cNvPr>
          <p:cNvSpPr txBox="1"/>
          <p:nvPr/>
        </p:nvSpPr>
        <p:spPr>
          <a:xfrm>
            <a:off x="1815568" y="3432654"/>
            <a:ext cx="1934633" cy="584775"/>
          </a:xfrm>
          <a:prstGeom prst="rect">
            <a:avLst/>
          </a:prstGeom>
          <a:noFill/>
        </p:spPr>
        <p:txBody>
          <a:bodyPr wrap="square" rtlCol="0">
            <a:spAutoFit/>
          </a:bodyPr>
          <a:lstStyle/>
          <a:p>
            <a:pPr algn="ctr"/>
            <a:r>
              <a:rPr lang="en-ZA" sz="1600" b="1" dirty="0" smtClean="0">
                <a:latin typeface="Times New Roman" panose="02020603050405020304" pitchFamily="18" charset="0"/>
                <a:cs typeface="Times New Roman" panose="02020603050405020304" pitchFamily="18" charset="0"/>
              </a:rPr>
              <a:t>Ronald</a:t>
            </a:r>
            <a:endParaRPr lang="en-ZA" sz="1600" b="1" dirty="0">
              <a:latin typeface="Times New Roman" panose="02020603050405020304" pitchFamily="18" charset="0"/>
              <a:cs typeface="Times New Roman" panose="02020603050405020304" pitchFamily="18" charset="0"/>
            </a:endParaRPr>
          </a:p>
          <a:p>
            <a:pPr algn="ctr"/>
            <a:r>
              <a:rPr lang="en-ZA" sz="1600" b="1" i="1" dirty="0" err="1" smtClean="0">
                <a:solidFill>
                  <a:srgbClr val="BC0000"/>
                </a:solidFill>
                <a:latin typeface="Times New Roman" panose="02020603050405020304" pitchFamily="18" charset="0"/>
                <a:cs typeface="Times New Roman" panose="02020603050405020304" pitchFamily="18" charset="0"/>
              </a:rPr>
              <a:t>Direktur</a:t>
            </a:r>
            <a:r>
              <a:rPr lang="en-ZA" sz="1600" b="1" i="1" dirty="0" smtClean="0">
                <a:solidFill>
                  <a:srgbClr val="BC0000"/>
                </a:solidFill>
                <a:latin typeface="Times New Roman" panose="02020603050405020304" pitchFamily="18" charset="0"/>
                <a:cs typeface="Times New Roman" panose="02020603050405020304" pitchFamily="18" charset="0"/>
              </a:rPr>
              <a:t> </a:t>
            </a:r>
            <a:r>
              <a:rPr lang="en-ZA" sz="1600" b="1" i="1" dirty="0" err="1" smtClean="0">
                <a:solidFill>
                  <a:srgbClr val="BC0000"/>
                </a:solidFill>
                <a:latin typeface="Times New Roman" panose="02020603050405020304" pitchFamily="18" charset="0"/>
                <a:cs typeface="Times New Roman" panose="02020603050405020304" pitchFamily="18" charset="0"/>
              </a:rPr>
              <a:t>Utama</a:t>
            </a:r>
            <a:endParaRPr lang="en-ZA" sz="1600" i="1" dirty="0">
              <a:latin typeface="Times New Roman" panose="02020603050405020304" pitchFamily="18" charset="0"/>
              <a:cs typeface="Times New Roman" panose="02020603050405020304" pitchFamily="18" charset="0"/>
            </a:endParaRPr>
          </a:p>
        </p:txBody>
      </p:sp>
      <p:sp>
        <p:nvSpPr>
          <p:cNvPr id="31" name="Rectangle 30">
            <a:extLst>
              <a:ext uri="{FF2B5EF4-FFF2-40B4-BE49-F238E27FC236}">
                <a16:creationId xmlns:a16="http://schemas.microsoft.com/office/drawing/2014/main" id="{1F2C29AE-116F-4AC0-81CE-9691FDAB6A6E}"/>
              </a:ext>
            </a:extLst>
          </p:cNvPr>
          <p:cNvSpPr/>
          <p:nvPr/>
        </p:nvSpPr>
        <p:spPr>
          <a:xfrm>
            <a:off x="0" y="8281932"/>
            <a:ext cx="7559675" cy="2142200"/>
          </a:xfrm>
          <a:prstGeom prst="rect">
            <a:avLst/>
          </a:prstGeom>
          <a:solidFill>
            <a:srgbClr val="B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33" name="TextBox 32">
            <a:extLst>
              <a:ext uri="{FF2B5EF4-FFF2-40B4-BE49-F238E27FC236}">
                <a16:creationId xmlns:a16="http://schemas.microsoft.com/office/drawing/2014/main" id="{C5116825-593F-42C1-8069-8D89EBB8F85B}"/>
              </a:ext>
            </a:extLst>
          </p:cNvPr>
          <p:cNvSpPr txBox="1"/>
          <p:nvPr/>
        </p:nvSpPr>
        <p:spPr>
          <a:xfrm>
            <a:off x="1488559" y="8345585"/>
            <a:ext cx="5781556" cy="2031325"/>
          </a:xfrm>
          <a:prstGeom prst="rect">
            <a:avLst/>
          </a:prstGeom>
          <a:noFill/>
        </p:spPr>
        <p:txBody>
          <a:bodyPr wrap="square" rtlCol="0">
            <a:spAutoFit/>
          </a:bodyPr>
          <a:lstStyle/>
          <a:p>
            <a:pPr algn="just"/>
            <a:r>
              <a:rPr lang="id-ID" dirty="0">
                <a:solidFill>
                  <a:schemeClr val="bg1"/>
                </a:solidFill>
              </a:rPr>
              <a:t>Operasional </a:t>
            </a:r>
            <a:r>
              <a:rPr lang="id-ID" dirty="0" smtClean="0">
                <a:solidFill>
                  <a:schemeClr val="bg1"/>
                </a:solidFill>
              </a:rPr>
              <a:t>dikendalikan </a:t>
            </a:r>
            <a:r>
              <a:rPr lang="id-ID" dirty="0">
                <a:solidFill>
                  <a:schemeClr val="bg1"/>
                </a:solidFill>
              </a:rPr>
              <a:t>oleh </a:t>
            </a:r>
            <a:r>
              <a:rPr lang="en-US" dirty="0" smtClean="0">
                <a:solidFill>
                  <a:schemeClr val="bg1"/>
                </a:solidFill>
              </a:rPr>
              <a:t>2 (</a:t>
            </a:r>
            <a:r>
              <a:rPr lang="en-US" dirty="0" err="1" smtClean="0">
                <a:solidFill>
                  <a:schemeClr val="bg1"/>
                </a:solidFill>
              </a:rPr>
              <a:t>dua</a:t>
            </a:r>
            <a:r>
              <a:rPr lang="en-US" dirty="0" smtClean="0">
                <a:solidFill>
                  <a:schemeClr val="bg1"/>
                </a:solidFill>
              </a:rPr>
              <a:t>) orang Account Officer, 1 (</a:t>
            </a:r>
            <a:r>
              <a:rPr lang="en-US" dirty="0" err="1" smtClean="0">
                <a:solidFill>
                  <a:schemeClr val="bg1"/>
                </a:solidFill>
              </a:rPr>
              <a:t>satu</a:t>
            </a:r>
            <a:r>
              <a:rPr lang="en-US" dirty="0" smtClean="0">
                <a:solidFill>
                  <a:schemeClr val="bg1"/>
                </a:solidFill>
              </a:rPr>
              <a:t>) </a:t>
            </a:r>
            <a:r>
              <a:rPr lang="en-US" dirty="0" err="1" smtClean="0">
                <a:solidFill>
                  <a:schemeClr val="bg1"/>
                </a:solidFill>
              </a:rPr>
              <a:t>Ka.Bag</a:t>
            </a:r>
            <a:r>
              <a:rPr lang="en-US" dirty="0" smtClean="0">
                <a:solidFill>
                  <a:schemeClr val="bg1"/>
                </a:solidFill>
              </a:rPr>
              <a:t> Account </a:t>
            </a:r>
            <a:r>
              <a:rPr lang="en-US" dirty="0" err="1" smtClean="0">
                <a:solidFill>
                  <a:schemeClr val="bg1"/>
                </a:solidFill>
              </a:rPr>
              <a:t>OfficeR</a:t>
            </a:r>
            <a:r>
              <a:rPr lang="en-US" dirty="0" smtClean="0">
                <a:solidFill>
                  <a:schemeClr val="bg1"/>
                </a:solidFill>
              </a:rPr>
              <a:t>, 2 (</a:t>
            </a:r>
            <a:r>
              <a:rPr lang="en-US" dirty="0" err="1" smtClean="0">
                <a:solidFill>
                  <a:schemeClr val="bg1"/>
                </a:solidFill>
              </a:rPr>
              <a:t>dua</a:t>
            </a:r>
            <a:r>
              <a:rPr lang="en-US" dirty="0" smtClean="0">
                <a:solidFill>
                  <a:schemeClr val="bg1"/>
                </a:solidFill>
              </a:rPr>
              <a:t>)</a:t>
            </a:r>
            <a:r>
              <a:rPr lang="id-ID" dirty="0" smtClean="0">
                <a:solidFill>
                  <a:schemeClr val="bg1"/>
                </a:solidFill>
              </a:rPr>
              <a:t> </a:t>
            </a:r>
            <a:r>
              <a:rPr lang="id-ID" dirty="0">
                <a:solidFill>
                  <a:schemeClr val="bg1"/>
                </a:solidFill>
              </a:rPr>
              <a:t>orang </a:t>
            </a:r>
            <a:r>
              <a:rPr lang="en-US" dirty="0" err="1" smtClean="0">
                <a:solidFill>
                  <a:schemeClr val="bg1"/>
                </a:solidFill>
              </a:rPr>
              <a:t>Pejabat</a:t>
            </a:r>
            <a:r>
              <a:rPr lang="en-US" dirty="0" smtClean="0">
                <a:solidFill>
                  <a:schemeClr val="bg1"/>
                </a:solidFill>
              </a:rPr>
              <a:t> </a:t>
            </a:r>
            <a:r>
              <a:rPr lang="en-US" dirty="0" err="1" smtClean="0">
                <a:solidFill>
                  <a:schemeClr val="bg1"/>
                </a:solidFill>
              </a:rPr>
              <a:t>Eksekutif</a:t>
            </a:r>
            <a:r>
              <a:rPr lang="en-US" dirty="0" smtClean="0">
                <a:solidFill>
                  <a:schemeClr val="bg1"/>
                </a:solidFill>
              </a:rPr>
              <a:t> (</a:t>
            </a:r>
            <a:r>
              <a:rPr lang="en-US" dirty="0" err="1" smtClean="0">
                <a:solidFill>
                  <a:schemeClr val="bg1"/>
                </a:solidFill>
              </a:rPr>
              <a:t>Kepatuhan</a:t>
            </a:r>
            <a:r>
              <a:rPr lang="en-US" dirty="0" smtClean="0">
                <a:solidFill>
                  <a:schemeClr val="bg1"/>
                </a:solidFill>
              </a:rPr>
              <a:t> &amp; Audit Internal) </a:t>
            </a:r>
            <a:r>
              <a:rPr lang="id-ID" dirty="0" smtClean="0">
                <a:solidFill>
                  <a:schemeClr val="bg1"/>
                </a:solidFill>
              </a:rPr>
              <a:t>, </a:t>
            </a:r>
            <a:r>
              <a:rPr lang="id-ID" dirty="0">
                <a:solidFill>
                  <a:schemeClr val="bg1"/>
                </a:solidFill>
              </a:rPr>
              <a:t>1 </a:t>
            </a:r>
            <a:r>
              <a:rPr lang="en-US" dirty="0" smtClean="0">
                <a:solidFill>
                  <a:schemeClr val="bg1"/>
                </a:solidFill>
              </a:rPr>
              <a:t>(</a:t>
            </a:r>
            <a:r>
              <a:rPr lang="en-US" dirty="0" err="1" smtClean="0">
                <a:solidFill>
                  <a:schemeClr val="bg1"/>
                </a:solidFill>
              </a:rPr>
              <a:t>satu</a:t>
            </a:r>
            <a:r>
              <a:rPr lang="en-US" dirty="0" smtClean="0">
                <a:solidFill>
                  <a:schemeClr val="bg1"/>
                </a:solidFill>
              </a:rPr>
              <a:t>) </a:t>
            </a:r>
            <a:r>
              <a:rPr lang="id-ID" dirty="0" smtClean="0">
                <a:solidFill>
                  <a:schemeClr val="bg1"/>
                </a:solidFill>
              </a:rPr>
              <a:t>orang</a:t>
            </a:r>
            <a:r>
              <a:rPr lang="en-US" dirty="0" smtClean="0">
                <a:solidFill>
                  <a:schemeClr val="bg1"/>
                </a:solidFill>
              </a:rPr>
              <a:t> </a:t>
            </a:r>
            <a:r>
              <a:rPr lang="en-US" dirty="0" err="1" smtClean="0">
                <a:solidFill>
                  <a:schemeClr val="bg1"/>
                </a:solidFill>
              </a:rPr>
              <a:t>Kepala</a:t>
            </a:r>
            <a:r>
              <a:rPr lang="id-ID" dirty="0" smtClean="0">
                <a:solidFill>
                  <a:schemeClr val="bg1"/>
                </a:solidFill>
              </a:rPr>
              <a:t> Opera</a:t>
            </a:r>
            <a:r>
              <a:rPr lang="en-US" dirty="0" smtClean="0">
                <a:solidFill>
                  <a:schemeClr val="bg1"/>
                </a:solidFill>
              </a:rPr>
              <a:t>s</a:t>
            </a:r>
            <a:r>
              <a:rPr lang="id-ID" dirty="0" smtClean="0">
                <a:solidFill>
                  <a:schemeClr val="bg1"/>
                </a:solidFill>
              </a:rPr>
              <a:t>ion</a:t>
            </a:r>
            <a:r>
              <a:rPr lang="en-US" dirty="0" smtClean="0">
                <a:solidFill>
                  <a:schemeClr val="bg1"/>
                </a:solidFill>
              </a:rPr>
              <a:t>al</a:t>
            </a:r>
            <a:r>
              <a:rPr lang="id-ID" dirty="0" smtClean="0">
                <a:solidFill>
                  <a:schemeClr val="bg1"/>
                </a:solidFill>
              </a:rPr>
              <a:t> </a:t>
            </a:r>
            <a:r>
              <a:rPr lang="id-ID" dirty="0">
                <a:solidFill>
                  <a:schemeClr val="bg1"/>
                </a:solidFill>
              </a:rPr>
              <a:t>dan 1 </a:t>
            </a:r>
            <a:r>
              <a:rPr lang="en-US" dirty="0" smtClean="0">
                <a:solidFill>
                  <a:schemeClr val="bg1"/>
                </a:solidFill>
              </a:rPr>
              <a:t>(</a:t>
            </a:r>
            <a:r>
              <a:rPr lang="en-US" dirty="0" err="1" smtClean="0">
                <a:solidFill>
                  <a:schemeClr val="bg1"/>
                </a:solidFill>
              </a:rPr>
              <a:t>satu</a:t>
            </a:r>
            <a:r>
              <a:rPr lang="en-US" dirty="0" smtClean="0">
                <a:solidFill>
                  <a:schemeClr val="bg1"/>
                </a:solidFill>
              </a:rPr>
              <a:t>) </a:t>
            </a:r>
            <a:r>
              <a:rPr lang="id-ID" dirty="0" smtClean="0">
                <a:solidFill>
                  <a:schemeClr val="bg1"/>
                </a:solidFill>
              </a:rPr>
              <a:t>orang </a:t>
            </a:r>
            <a:r>
              <a:rPr lang="en-US" dirty="0" err="1" smtClean="0">
                <a:solidFill>
                  <a:schemeClr val="bg1"/>
                </a:solidFill>
              </a:rPr>
              <a:t>Akunting</a:t>
            </a:r>
            <a:r>
              <a:rPr lang="en-US" dirty="0" smtClean="0">
                <a:solidFill>
                  <a:schemeClr val="bg1"/>
                </a:solidFill>
              </a:rPr>
              <a:t>, 1 (</a:t>
            </a:r>
            <a:r>
              <a:rPr lang="en-US" dirty="0" err="1" smtClean="0">
                <a:solidFill>
                  <a:schemeClr val="bg1"/>
                </a:solidFill>
              </a:rPr>
              <a:t>satu</a:t>
            </a:r>
            <a:r>
              <a:rPr lang="en-US" dirty="0" smtClean="0">
                <a:solidFill>
                  <a:schemeClr val="bg1"/>
                </a:solidFill>
              </a:rPr>
              <a:t>) orang Teller</a:t>
            </a:r>
            <a:r>
              <a:rPr lang="id-ID" dirty="0" smtClean="0">
                <a:solidFill>
                  <a:schemeClr val="bg1"/>
                </a:solidFill>
              </a:rPr>
              <a:t> </a:t>
            </a:r>
            <a:r>
              <a:rPr lang="en-US" dirty="0" smtClean="0">
                <a:solidFill>
                  <a:schemeClr val="bg1"/>
                </a:solidFill>
              </a:rPr>
              <a:t>, 1 (</a:t>
            </a:r>
            <a:r>
              <a:rPr lang="en-US" dirty="0" err="1" smtClean="0">
                <a:solidFill>
                  <a:schemeClr val="bg1"/>
                </a:solidFill>
              </a:rPr>
              <a:t>satu</a:t>
            </a:r>
            <a:r>
              <a:rPr lang="en-US" dirty="0" smtClean="0">
                <a:solidFill>
                  <a:schemeClr val="bg1"/>
                </a:solidFill>
              </a:rPr>
              <a:t>) orang IT </a:t>
            </a:r>
            <a:r>
              <a:rPr lang="en-US" dirty="0" err="1" smtClean="0">
                <a:solidFill>
                  <a:schemeClr val="bg1"/>
                </a:solidFill>
              </a:rPr>
              <a:t>dan</a:t>
            </a:r>
            <a:r>
              <a:rPr lang="en-US" dirty="0" smtClean="0">
                <a:solidFill>
                  <a:schemeClr val="bg1"/>
                </a:solidFill>
              </a:rPr>
              <a:t> 1 (</a:t>
            </a:r>
            <a:r>
              <a:rPr lang="en-US" dirty="0" err="1" smtClean="0">
                <a:solidFill>
                  <a:schemeClr val="bg1"/>
                </a:solidFill>
              </a:rPr>
              <a:t>satu</a:t>
            </a:r>
            <a:r>
              <a:rPr lang="en-US" dirty="0" smtClean="0">
                <a:solidFill>
                  <a:schemeClr val="bg1"/>
                </a:solidFill>
              </a:rPr>
              <a:t>) orang Office Boy</a:t>
            </a:r>
            <a:r>
              <a:rPr lang="id-ID" dirty="0" smtClean="0">
                <a:solidFill>
                  <a:schemeClr val="bg1"/>
                </a:solidFill>
              </a:rPr>
              <a:t>.</a:t>
            </a:r>
            <a:r>
              <a:rPr lang="en-US" dirty="0">
                <a:solidFill>
                  <a:schemeClr val="bg1"/>
                </a:solidFill>
              </a:rPr>
              <a:t> </a:t>
            </a:r>
            <a:r>
              <a:rPr lang="id-ID" dirty="0" smtClean="0">
                <a:solidFill>
                  <a:schemeClr val="bg1"/>
                </a:solidFill>
              </a:rPr>
              <a:t>Tingkat </a:t>
            </a:r>
            <a:r>
              <a:rPr lang="id-ID" dirty="0">
                <a:solidFill>
                  <a:schemeClr val="bg1"/>
                </a:solidFill>
              </a:rPr>
              <a:t>pendidikan </a:t>
            </a:r>
            <a:r>
              <a:rPr lang="id-ID" dirty="0" smtClean="0">
                <a:solidFill>
                  <a:schemeClr val="bg1"/>
                </a:solidFill>
              </a:rPr>
              <a:t>karyawan </a:t>
            </a:r>
            <a:r>
              <a:rPr lang="id-ID" dirty="0">
                <a:solidFill>
                  <a:schemeClr val="bg1"/>
                </a:solidFill>
              </a:rPr>
              <a:t>di BPR adalah </a:t>
            </a:r>
            <a:r>
              <a:rPr lang="en-US" dirty="0" smtClean="0">
                <a:solidFill>
                  <a:schemeClr val="bg1"/>
                </a:solidFill>
              </a:rPr>
              <a:t>SLTA </a:t>
            </a:r>
            <a:r>
              <a:rPr lang="en-US" dirty="0" err="1" smtClean="0">
                <a:solidFill>
                  <a:schemeClr val="bg1"/>
                </a:solidFill>
              </a:rPr>
              <a:t>hingga</a:t>
            </a:r>
            <a:r>
              <a:rPr lang="en-US" dirty="0" smtClean="0">
                <a:solidFill>
                  <a:schemeClr val="bg1"/>
                </a:solidFill>
              </a:rPr>
              <a:t> </a:t>
            </a:r>
            <a:r>
              <a:rPr lang="id-ID" dirty="0" smtClean="0">
                <a:solidFill>
                  <a:schemeClr val="bg1"/>
                </a:solidFill>
              </a:rPr>
              <a:t>Master </a:t>
            </a:r>
            <a:r>
              <a:rPr lang="id-ID" dirty="0">
                <a:solidFill>
                  <a:schemeClr val="bg1"/>
                </a:solidFill>
              </a:rPr>
              <a:t>(S-2). </a:t>
            </a:r>
            <a:endParaRPr lang="en-ZA" sz="1200" dirty="0">
              <a:solidFill>
                <a:schemeClr val="bg1"/>
              </a:solidFill>
            </a:endParaRPr>
          </a:p>
        </p:txBody>
      </p:sp>
      <p:sp>
        <p:nvSpPr>
          <p:cNvPr id="43" name="TextBox 42">
            <a:extLst>
              <a:ext uri="{FF2B5EF4-FFF2-40B4-BE49-F238E27FC236}">
                <a16:creationId xmlns:a16="http://schemas.microsoft.com/office/drawing/2014/main" id="{3ABEA13B-818A-47FA-ADCB-397F5E2F40DD}"/>
              </a:ext>
            </a:extLst>
          </p:cNvPr>
          <p:cNvSpPr txBox="1"/>
          <p:nvPr/>
        </p:nvSpPr>
        <p:spPr>
          <a:xfrm>
            <a:off x="4044592" y="3432068"/>
            <a:ext cx="1934633" cy="584775"/>
          </a:xfrm>
          <a:prstGeom prst="rect">
            <a:avLst/>
          </a:prstGeom>
          <a:noFill/>
        </p:spPr>
        <p:txBody>
          <a:bodyPr wrap="square" rtlCol="0">
            <a:spAutoFit/>
          </a:bodyPr>
          <a:lstStyle/>
          <a:p>
            <a:pPr algn="ctr"/>
            <a:r>
              <a:rPr lang="en-ZA" sz="1600" b="1" dirty="0" smtClean="0">
                <a:latin typeface="Times New Roman" panose="02020603050405020304" pitchFamily="18" charset="0"/>
                <a:cs typeface="Times New Roman" panose="02020603050405020304" pitchFamily="18" charset="0"/>
              </a:rPr>
              <a:t>Muhamad </a:t>
            </a:r>
            <a:r>
              <a:rPr lang="en-ZA" sz="1600" b="1" dirty="0" err="1" smtClean="0">
                <a:latin typeface="Times New Roman" panose="02020603050405020304" pitchFamily="18" charset="0"/>
                <a:cs typeface="Times New Roman" panose="02020603050405020304" pitchFamily="18" charset="0"/>
              </a:rPr>
              <a:t>Azmi</a:t>
            </a:r>
            <a:endParaRPr lang="en-ZA" sz="1600" b="1" dirty="0">
              <a:latin typeface="Times New Roman" panose="02020603050405020304" pitchFamily="18" charset="0"/>
              <a:cs typeface="Times New Roman" panose="02020603050405020304" pitchFamily="18" charset="0"/>
            </a:endParaRPr>
          </a:p>
          <a:p>
            <a:pPr algn="ctr"/>
            <a:r>
              <a:rPr lang="en-ZA" sz="1600" b="1" i="1" dirty="0" err="1" smtClean="0">
                <a:solidFill>
                  <a:srgbClr val="BC0000"/>
                </a:solidFill>
                <a:latin typeface="Times New Roman" panose="02020603050405020304" pitchFamily="18" charset="0"/>
                <a:cs typeface="Times New Roman" panose="02020603050405020304" pitchFamily="18" charset="0"/>
              </a:rPr>
              <a:t>Direktur</a:t>
            </a:r>
            <a:r>
              <a:rPr lang="en-ZA" sz="1600" b="1" i="1" dirty="0" smtClean="0">
                <a:solidFill>
                  <a:srgbClr val="BC0000"/>
                </a:solidFill>
                <a:latin typeface="Times New Roman" panose="02020603050405020304" pitchFamily="18" charset="0"/>
                <a:cs typeface="Times New Roman" panose="02020603050405020304" pitchFamily="18" charset="0"/>
              </a:rPr>
              <a:t> </a:t>
            </a:r>
            <a:r>
              <a:rPr lang="en-ZA" sz="1600" b="1" i="1" dirty="0" err="1" smtClean="0">
                <a:solidFill>
                  <a:srgbClr val="BC0000"/>
                </a:solidFill>
                <a:latin typeface="Times New Roman" panose="02020603050405020304" pitchFamily="18" charset="0"/>
                <a:cs typeface="Times New Roman" panose="02020603050405020304" pitchFamily="18" charset="0"/>
              </a:rPr>
              <a:t>Bisnis</a:t>
            </a:r>
            <a:endParaRPr lang="en-ZA" sz="1600" b="1" i="1" dirty="0">
              <a:solidFill>
                <a:srgbClr val="BC0000"/>
              </a:solidFill>
              <a:latin typeface="Times New Roman" panose="02020603050405020304" pitchFamily="18" charset="0"/>
              <a:cs typeface="Times New Roman" panose="02020603050405020304" pitchFamily="18" charset="0"/>
            </a:endParaRPr>
          </a:p>
        </p:txBody>
      </p:sp>
      <p:sp>
        <p:nvSpPr>
          <p:cNvPr id="48" name="TextBox 47">
            <a:extLst>
              <a:ext uri="{FF2B5EF4-FFF2-40B4-BE49-F238E27FC236}">
                <a16:creationId xmlns:a16="http://schemas.microsoft.com/office/drawing/2014/main" id="{2FE608B8-E3E8-498D-83A9-F039DE947241}"/>
              </a:ext>
            </a:extLst>
          </p:cNvPr>
          <p:cNvSpPr txBox="1"/>
          <p:nvPr/>
        </p:nvSpPr>
        <p:spPr>
          <a:xfrm>
            <a:off x="832100" y="203200"/>
            <a:ext cx="6165600" cy="369332"/>
          </a:xfrm>
          <a:prstGeom prst="rect">
            <a:avLst/>
          </a:prstGeom>
          <a:noFill/>
        </p:spPr>
        <p:txBody>
          <a:bodyPr wrap="square" rtlCol="0">
            <a:spAutoFit/>
          </a:bodyPr>
          <a:lstStyle/>
          <a:p>
            <a:r>
              <a:rPr lang="en-ZA" dirty="0">
                <a:solidFill>
                  <a:srgbClr val="262626"/>
                </a:solidFill>
              </a:rPr>
              <a:t>PT. BPR MUARA </a:t>
            </a:r>
            <a:r>
              <a:rPr lang="en-ZA" dirty="0">
                <a:solidFill>
                  <a:srgbClr val="FF0000"/>
                </a:solidFill>
              </a:rPr>
              <a:t>SUMBER DANA</a:t>
            </a:r>
          </a:p>
        </p:txBody>
      </p:sp>
      <p:pic>
        <p:nvPicPr>
          <p:cNvPr id="50" name="Graphic 49" descr="Lightbulb">
            <a:extLst>
              <a:ext uri="{FF2B5EF4-FFF2-40B4-BE49-F238E27FC236}">
                <a16:creationId xmlns:a16="http://schemas.microsoft.com/office/drawing/2014/main" id="{B36357ED-875E-4A70-B68F-A5365243601F}"/>
              </a:ext>
            </a:extLst>
          </p:cNvPr>
          <p:cNvPicPr>
            <a:picLocks noChangeAspect="1"/>
          </p:cNvPicPr>
          <p:nvPr/>
        </p:nvPicPr>
        <p:blipFill>
          <a:blip r:embed="rId4" cstate="hq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p:blipFill>
        <p:spPr>
          <a:xfrm>
            <a:off x="-182556" y="8411050"/>
            <a:ext cx="1723549" cy="1723549"/>
          </a:xfrm>
          <a:prstGeom prst="rect">
            <a:avLst/>
          </a:prstGeom>
        </p:spPr>
      </p:pic>
      <p:sp>
        <p:nvSpPr>
          <p:cNvPr id="63" name="TextBox 62">
            <a:extLst>
              <a:ext uri="{FF2B5EF4-FFF2-40B4-BE49-F238E27FC236}">
                <a16:creationId xmlns:a16="http://schemas.microsoft.com/office/drawing/2014/main" id="{3ABEA13B-818A-47FA-ADCB-397F5E2F40DD}"/>
              </a:ext>
            </a:extLst>
          </p:cNvPr>
          <p:cNvSpPr txBox="1"/>
          <p:nvPr/>
        </p:nvSpPr>
        <p:spPr>
          <a:xfrm>
            <a:off x="2470781" y="1416686"/>
            <a:ext cx="2630146" cy="461665"/>
          </a:xfrm>
          <a:prstGeom prst="rect">
            <a:avLst/>
          </a:prstGeom>
          <a:noFill/>
        </p:spPr>
        <p:txBody>
          <a:bodyPr wrap="square" rtlCol="0">
            <a:spAutoFit/>
          </a:bodyPr>
          <a:lstStyle/>
          <a:p>
            <a:pPr algn="ctr"/>
            <a:r>
              <a:rPr lang="en-ZA" sz="2400" b="1" dirty="0" smtClean="0"/>
              <a:t>DEWAN DIREKSI</a:t>
            </a:r>
            <a:endParaRPr lang="en-ZA" sz="2000" i="1" dirty="0">
              <a:solidFill>
                <a:srgbClr val="BC0000"/>
              </a:solidFill>
            </a:endParaRPr>
          </a:p>
        </p:txBody>
      </p:sp>
      <p:sp>
        <p:nvSpPr>
          <p:cNvPr id="65" name="TextBox 64">
            <a:extLst>
              <a:ext uri="{FF2B5EF4-FFF2-40B4-BE49-F238E27FC236}">
                <a16:creationId xmlns:a16="http://schemas.microsoft.com/office/drawing/2014/main" id="{3ABEA13B-818A-47FA-ADCB-397F5E2F40DD}"/>
              </a:ext>
            </a:extLst>
          </p:cNvPr>
          <p:cNvSpPr txBox="1"/>
          <p:nvPr/>
        </p:nvSpPr>
        <p:spPr>
          <a:xfrm>
            <a:off x="2454881" y="4568737"/>
            <a:ext cx="2679114" cy="461665"/>
          </a:xfrm>
          <a:prstGeom prst="rect">
            <a:avLst/>
          </a:prstGeom>
          <a:noFill/>
        </p:spPr>
        <p:txBody>
          <a:bodyPr wrap="square" rtlCol="0">
            <a:spAutoFit/>
          </a:bodyPr>
          <a:lstStyle/>
          <a:p>
            <a:pPr algn="ctr"/>
            <a:r>
              <a:rPr lang="en-ZA" sz="2400" b="1" dirty="0" smtClean="0"/>
              <a:t>DEWAN KOMISARIS</a:t>
            </a:r>
            <a:endParaRPr lang="en-ZA" sz="2000" i="1" dirty="0">
              <a:solidFill>
                <a:srgbClr val="BC0000"/>
              </a:solidFill>
            </a:endParaRPr>
          </a:p>
        </p:txBody>
      </p:sp>
      <p:sp>
        <p:nvSpPr>
          <p:cNvPr id="78" name="Oval 77">
            <a:extLst>
              <a:ext uri="{FF2B5EF4-FFF2-40B4-BE49-F238E27FC236}">
                <a16:creationId xmlns:a16="http://schemas.microsoft.com/office/drawing/2014/main" id="{51D29766-7AD4-424D-B30E-EDDF195809AF}"/>
              </a:ext>
            </a:extLst>
          </p:cNvPr>
          <p:cNvSpPr/>
          <p:nvPr/>
        </p:nvSpPr>
        <p:spPr>
          <a:xfrm>
            <a:off x="4306915" y="4999913"/>
            <a:ext cx="1476000" cy="1476000"/>
          </a:xfrm>
          <a:prstGeom prst="ellipse">
            <a:avLst/>
          </a:prstGeom>
          <a:solidFill>
            <a:srgbClr val="B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80" name="Oval 79">
            <a:extLst>
              <a:ext uri="{FF2B5EF4-FFF2-40B4-BE49-F238E27FC236}">
                <a16:creationId xmlns:a16="http://schemas.microsoft.com/office/drawing/2014/main" id="{51D29766-7AD4-424D-B30E-EDDF195809AF}"/>
              </a:ext>
            </a:extLst>
          </p:cNvPr>
          <p:cNvSpPr/>
          <p:nvPr/>
        </p:nvSpPr>
        <p:spPr>
          <a:xfrm>
            <a:off x="2044884" y="5045104"/>
            <a:ext cx="1476000" cy="1476000"/>
          </a:xfrm>
          <a:prstGeom prst="ellipse">
            <a:avLst/>
          </a:prstGeom>
          <a:solidFill>
            <a:srgbClr val="B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83" name="TextBox 82">
            <a:extLst>
              <a:ext uri="{FF2B5EF4-FFF2-40B4-BE49-F238E27FC236}">
                <a16:creationId xmlns:a16="http://schemas.microsoft.com/office/drawing/2014/main" id="{A8E8FE5D-25F1-43DE-8FA6-C968DDC18DA1}"/>
              </a:ext>
            </a:extLst>
          </p:cNvPr>
          <p:cNvSpPr txBox="1"/>
          <p:nvPr/>
        </p:nvSpPr>
        <p:spPr>
          <a:xfrm>
            <a:off x="1847953" y="6551645"/>
            <a:ext cx="1934633" cy="830997"/>
          </a:xfrm>
          <a:prstGeom prst="rect">
            <a:avLst/>
          </a:prstGeom>
          <a:noFill/>
        </p:spPr>
        <p:txBody>
          <a:bodyPr wrap="square" rtlCol="0">
            <a:spAutoFit/>
          </a:bodyPr>
          <a:lstStyle/>
          <a:p>
            <a:pPr algn="ctr"/>
            <a:r>
              <a:rPr lang="en-ZA" sz="1600" b="1" i="1" dirty="0" err="1" smtClean="0">
                <a:latin typeface="Times New Roman" panose="02020603050405020304" pitchFamily="18" charset="0"/>
                <a:cs typeface="Times New Roman" panose="02020603050405020304" pitchFamily="18" charset="0"/>
              </a:rPr>
              <a:t>Sasmita</a:t>
            </a:r>
            <a:r>
              <a:rPr lang="en-ZA" sz="1600" b="1" i="1" dirty="0" smtClean="0">
                <a:latin typeface="Times New Roman" panose="02020603050405020304" pitchFamily="18" charset="0"/>
                <a:cs typeface="Times New Roman" panose="02020603050405020304" pitchFamily="18" charset="0"/>
              </a:rPr>
              <a:t> </a:t>
            </a:r>
            <a:r>
              <a:rPr lang="en-ZA" sz="1600" b="1" i="1" dirty="0" err="1" smtClean="0">
                <a:latin typeface="Times New Roman" panose="02020603050405020304" pitchFamily="18" charset="0"/>
                <a:cs typeface="Times New Roman" panose="02020603050405020304" pitchFamily="18" charset="0"/>
              </a:rPr>
              <a:t>Wijaya</a:t>
            </a:r>
            <a:endParaRPr lang="en-ZA" sz="1600" b="1" i="1" dirty="0" smtClean="0">
              <a:latin typeface="Times New Roman" panose="02020603050405020304" pitchFamily="18" charset="0"/>
              <a:cs typeface="Times New Roman" panose="02020603050405020304" pitchFamily="18" charset="0"/>
            </a:endParaRPr>
          </a:p>
          <a:p>
            <a:pPr algn="ctr"/>
            <a:r>
              <a:rPr lang="en-ZA" sz="1600" b="1" i="1" dirty="0" smtClean="0">
                <a:solidFill>
                  <a:srgbClr val="BC0000"/>
                </a:solidFill>
                <a:latin typeface="Times New Roman" panose="02020603050405020304" pitchFamily="18" charset="0"/>
                <a:cs typeface="Times New Roman" panose="02020603050405020304" pitchFamily="18" charset="0"/>
              </a:rPr>
              <a:t>KOMISARIS UTAMA</a:t>
            </a:r>
            <a:endParaRPr lang="en-ZA" sz="1600" i="1" dirty="0">
              <a:latin typeface="Times New Roman" panose="02020603050405020304" pitchFamily="18" charset="0"/>
              <a:cs typeface="Times New Roman" panose="02020603050405020304" pitchFamily="18" charset="0"/>
            </a:endParaRPr>
          </a:p>
        </p:txBody>
      </p:sp>
      <p:sp>
        <p:nvSpPr>
          <p:cNvPr id="84" name="TextBox 83">
            <a:extLst>
              <a:ext uri="{FF2B5EF4-FFF2-40B4-BE49-F238E27FC236}">
                <a16:creationId xmlns:a16="http://schemas.microsoft.com/office/drawing/2014/main" id="{3ABEA13B-818A-47FA-ADCB-397F5E2F40DD}"/>
              </a:ext>
            </a:extLst>
          </p:cNvPr>
          <p:cNvSpPr txBox="1"/>
          <p:nvPr/>
        </p:nvSpPr>
        <p:spPr>
          <a:xfrm>
            <a:off x="4076977" y="6551059"/>
            <a:ext cx="1934633" cy="830997"/>
          </a:xfrm>
          <a:prstGeom prst="rect">
            <a:avLst/>
          </a:prstGeom>
          <a:noFill/>
        </p:spPr>
        <p:txBody>
          <a:bodyPr wrap="square" rtlCol="0">
            <a:spAutoFit/>
          </a:bodyPr>
          <a:lstStyle/>
          <a:p>
            <a:pPr algn="ctr"/>
            <a:r>
              <a:rPr lang="en-ZA" sz="1600" b="1" dirty="0" err="1">
                <a:latin typeface="Times New Roman" panose="02020603050405020304" pitchFamily="18" charset="0"/>
                <a:cs typeface="Times New Roman" panose="02020603050405020304" pitchFamily="18" charset="0"/>
              </a:rPr>
              <a:t>Tubagus</a:t>
            </a:r>
            <a:r>
              <a:rPr lang="en-ZA" sz="1600" b="1" dirty="0">
                <a:latin typeface="Times New Roman" panose="02020603050405020304" pitchFamily="18" charset="0"/>
                <a:cs typeface="Times New Roman" panose="02020603050405020304" pitchFamily="18" charset="0"/>
              </a:rPr>
              <a:t> </a:t>
            </a:r>
            <a:r>
              <a:rPr lang="en-ZA" sz="1600" b="1" dirty="0" err="1">
                <a:latin typeface="Times New Roman" panose="02020603050405020304" pitchFamily="18" charset="0"/>
                <a:cs typeface="Times New Roman" panose="02020603050405020304" pitchFamily="18" charset="0"/>
              </a:rPr>
              <a:t>Utomo</a:t>
            </a:r>
            <a:r>
              <a:rPr lang="en-ZA" sz="1600" b="1" dirty="0">
                <a:latin typeface="Times New Roman" panose="02020603050405020304" pitchFamily="18" charset="0"/>
                <a:cs typeface="Times New Roman" panose="02020603050405020304" pitchFamily="18" charset="0"/>
              </a:rPr>
              <a:t> </a:t>
            </a:r>
            <a:r>
              <a:rPr lang="en-ZA" sz="1600" b="1" dirty="0" err="1">
                <a:latin typeface="Times New Roman" panose="02020603050405020304" pitchFamily="18" charset="0"/>
                <a:cs typeface="Times New Roman" panose="02020603050405020304" pitchFamily="18" charset="0"/>
              </a:rPr>
              <a:t>Makmur</a:t>
            </a:r>
            <a:endParaRPr lang="en-ZA" sz="1600" b="1" dirty="0">
              <a:latin typeface="Times New Roman" panose="02020603050405020304" pitchFamily="18" charset="0"/>
              <a:cs typeface="Times New Roman" panose="02020603050405020304" pitchFamily="18" charset="0"/>
            </a:endParaRPr>
          </a:p>
          <a:p>
            <a:pPr algn="ctr"/>
            <a:r>
              <a:rPr lang="en-ZA" sz="1600" b="1" i="1" dirty="0" smtClean="0">
                <a:solidFill>
                  <a:srgbClr val="BC0000"/>
                </a:solidFill>
                <a:latin typeface="Times New Roman" panose="02020603050405020304" pitchFamily="18" charset="0"/>
                <a:cs typeface="Times New Roman" panose="02020603050405020304" pitchFamily="18" charset="0"/>
              </a:rPr>
              <a:t>KOMISARIS</a:t>
            </a:r>
            <a:endParaRPr lang="en-ZA" sz="1600" b="1" i="1" dirty="0">
              <a:solidFill>
                <a:srgbClr val="BC0000"/>
              </a:solidFill>
              <a:latin typeface="Times New Roman" panose="02020603050405020304" pitchFamily="18" charset="0"/>
              <a:cs typeface="Times New Roman" panose="02020603050405020304" pitchFamily="18" charset="0"/>
            </a:endParaRPr>
          </a:p>
        </p:txBody>
      </p:sp>
      <p:sp>
        <p:nvSpPr>
          <p:cNvPr id="100" name="Rectangle 99">
            <a:extLst>
              <a:ext uri="{FF2B5EF4-FFF2-40B4-BE49-F238E27FC236}">
                <a16:creationId xmlns:a16="http://schemas.microsoft.com/office/drawing/2014/main" id="{D2E8C390-5983-4C54-B22A-119458E3378B}"/>
              </a:ext>
            </a:extLst>
          </p:cNvPr>
          <p:cNvSpPr/>
          <p:nvPr/>
        </p:nvSpPr>
        <p:spPr>
          <a:xfrm>
            <a:off x="4073630" y="6275193"/>
            <a:ext cx="1861185" cy="1346746"/>
          </a:xfrm>
          <a:prstGeom prst="rect">
            <a:avLst/>
          </a:prstGeom>
          <a:noFill/>
          <a:ln>
            <a:solidFill>
              <a:srgbClr val="B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01" name="Rectangle 100">
            <a:extLst>
              <a:ext uri="{FF2B5EF4-FFF2-40B4-BE49-F238E27FC236}">
                <a16:creationId xmlns:a16="http://schemas.microsoft.com/office/drawing/2014/main" id="{D2E8C390-5983-4C54-B22A-119458E3378B}"/>
              </a:ext>
            </a:extLst>
          </p:cNvPr>
          <p:cNvSpPr/>
          <p:nvPr/>
        </p:nvSpPr>
        <p:spPr>
          <a:xfrm>
            <a:off x="4073630" y="3103785"/>
            <a:ext cx="1861185" cy="1346746"/>
          </a:xfrm>
          <a:prstGeom prst="rect">
            <a:avLst/>
          </a:prstGeom>
          <a:noFill/>
          <a:ln>
            <a:solidFill>
              <a:srgbClr val="B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26" name="Oval 25">
            <a:extLst>
              <a:ext uri="{FF2B5EF4-FFF2-40B4-BE49-F238E27FC236}">
                <a16:creationId xmlns:a16="http://schemas.microsoft.com/office/drawing/2014/main" id="{51D29766-7AD4-424D-B30E-EDDF195809AF}"/>
              </a:ext>
            </a:extLst>
          </p:cNvPr>
          <p:cNvSpPr/>
          <p:nvPr/>
        </p:nvSpPr>
        <p:spPr>
          <a:xfrm>
            <a:off x="4266222" y="1876649"/>
            <a:ext cx="1476000" cy="1476000"/>
          </a:xfrm>
          <a:prstGeom prst="ellipse">
            <a:avLst/>
          </a:prstGeom>
          <a:solidFill>
            <a:srgbClr val="B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27" name="Oval 26">
            <a:extLst>
              <a:ext uri="{FF2B5EF4-FFF2-40B4-BE49-F238E27FC236}">
                <a16:creationId xmlns:a16="http://schemas.microsoft.com/office/drawing/2014/main" id="{51D29766-7AD4-424D-B30E-EDDF195809AF}"/>
              </a:ext>
            </a:extLst>
          </p:cNvPr>
          <p:cNvSpPr/>
          <p:nvPr/>
        </p:nvSpPr>
        <p:spPr>
          <a:xfrm>
            <a:off x="2044884" y="1924828"/>
            <a:ext cx="1476000" cy="1476000"/>
          </a:xfrm>
          <a:prstGeom prst="ellipse">
            <a:avLst/>
          </a:prstGeom>
          <a:solidFill>
            <a:srgbClr val="B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Tree>
    <p:extLst>
      <p:ext uri="{BB962C8B-B14F-4D97-AF65-F5344CB8AC3E}">
        <p14:creationId xmlns:p14="http://schemas.microsoft.com/office/powerpoint/2010/main" val="288845606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1" name="Picture 90"/>
          <p:cNvPicPr>
            <a:picLocks noChangeAspect="1"/>
          </p:cNvPicPr>
          <p:nvPr/>
        </p:nvPicPr>
        <p:blipFill>
          <a:blip r:embed="rId2"/>
          <a:stretch>
            <a:fillRect/>
          </a:stretch>
        </p:blipFill>
        <p:spPr>
          <a:xfrm flipH="1">
            <a:off x="1437938" y="7870752"/>
            <a:ext cx="6140120" cy="2888688"/>
          </a:xfrm>
          <a:prstGeom prst="rect">
            <a:avLst/>
          </a:prstGeom>
        </p:spPr>
      </p:pic>
      <p:grpSp>
        <p:nvGrpSpPr>
          <p:cNvPr id="4" name="Group 3">
            <a:extLst>
              <a:ext uri="{FF2B5EF4-FFF2-40B4-BE49-F238E27FC236}">
                <a16:creationId xmlns:a16="http://schemas.microsoft.com/office/drawing/2014/main" id="{BDA79D6B-DB7B-464E-8A5D-DC0F1F4DF0BE}"/>
              </a:ext>
            </a:extLst>
          </p:cNvPr>
          <p:cNvGrpSpPr/>
          <p:nvPr/>
        </p:nvGrpSpPr>
        <p:grpSpPr>
          <a:xfrm>
            <a:off x="292100" y="266700"/>
            <a:ext cx="7267575" cy="540000"/>
            <a:chOff x="292100" y="266700"/>
            <a:chExt cx="7267575" cy="540000"/>
          </a:xfrm>
        </p:grpSpPr>
        <p:sp>
          <p:nvSpPr>
            <p:cNvPr id="5" name="Oval 4">
              <a:extLst>
                <a:ext uri="{FF2B5EF4-FFF2-40B4-BE49-F238E27FC236}">
                  <a16:creationId xmlns:a16="http://schemas.microsoft.com/office/drawing/2014/main" id="{5615DC19-59D2-40A1-BC3C-7CBEA5D6BD0B}"/>
                </a:ext>
              </a:extLst>
            </p:cNvPr>
            <p:cNvSpPr/>
            <p:nvPr/>
          </p:nvSpPr>
          <p:spPr>
            <a:xfrm>
              <a:off x="292100" y="266700"/>
              <a:ext cx="540000" cy="540000"/>
            </a:xfrm>
            <a:prstGeom prst="ellipse">
              <a:avLst/>
            </a:prstGeom>
            <a:solidFill>
              <a:srgbClr val="B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1400" dirty="0" smtClean="0"/>
                <a:t>08</a:t>
              </a:r>
              <a:endParaRPr lang="en-ZA" sz="1400" dirty="0"/>
            </a:p>
          </p:txBody>
        </p:sp>
        <p:sp>
          <p:nvSpPr>
            <p:cNvPr id="6" name="Rectangle 5">
              <a:extLst>
                <a:ext uri="{FF2B5EF4-FFF2-40B4-BE49-F238E27FC236}">
                  <a16:creationId xmlns:a16="http://schemas.microsoft.com/office/drawing/2014/main" id="{87666768-ACCC-4337-8F50-DAE2D54DD684}"/>
                </a:ext>
              </a:extLst>
            </p:cNvPr>
            <p:cNvSpPr/>
            <p:nvPr/>
          </p:nvSpPr>
          <p:spPr>
            <a:xfrm>
              <a:off x="832100" y="513840"/>
              <a:ext cx="6727575" cy="45719"/>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grpSp>
      <p:sp>
        <p:nvSpPr>
          <p:cNvPr id="7" name="TextBox 6">
            <a:extLst>
              <a:ext uri="{FF2B5EF4-FFF2-40B4-BE49-F238E27FC236}">
                <a16:creationId xmlns:a16="http://schemas.microsoft.com/office/drawing/2014/main" id="{8EDAC3A1-CBD9-47CA-8295-0CB17A1D6033}"/>
              </a:ext>
            </a:extLst>
          </p:cNvPr>
          <p:cNvSpPr txBox="1"/>
          <p:nvPr/>
        </p:nvSpPr>
        <p:spPr>
          <a:xfrm>
            <a:off x="832100" y="203200"/>
            <a:ext cx="6165600" cy="369332"/>
          </a:xfrm>
          <a:prstGeom prst="rect">
            <a:avLst/>
          </a:prstGeom>
          <a:noFill/>
        </p:spPr>
        <p:txBody>
          <a:bodyPr wrap="square" rtlCol="0">
            <a:spAutoFit/>
          </a:bodyPr>
          <a:lstStyle/>
          <a:p>
            <a:r>
              <a:rPr lang="en-ZA" dirty="0">
                <a:solidFill>
                  <a:srgbClr val="262626"/>
                </a:solidFill>
              </a:rPr>
              <a:t>PT. BPR MUARA </a:t>
            </a:r>
            <a:r>
              <a:rPr lang="en-ZA" dirty="0">
                <a:solidFill>
                  <a:srgbClr val="FF0000"/>
                </a:solidFill>
              </a:rPr>
              <a:t>SUMBER DANA</a:t>
            </a:r>
          </a:p>
        </p:txBody>
      </p:sp>
      <p:sp>
        <p:nvSpPr>
          <p:cNvPr id="8" name="Right Triangle 7">
            <a:extLst>
              <a:ext uri="{FF2B5EF4-FFF2-40B4-BE49-F238E27FC236}">
                <a16:creationId xmlns:a16="http://schemas.microsoft.com/office/drawing/2014/main" id="{86782C2B-2A98-4D49-A9B5-C2C02E100FD7}"/>
              </a:ext>
            </a:extLst>
          </p:cNvPr>
          <p:cNvSpPr/>
          <p:nvPr/>
        </p:nvSpPr>
        <p:spPr>
          <a:xfrm flipH="1" flipV="1">
            <a:off x="4347809" y="0"/>
            <a:ext cx="3211866" cy="2000250"/>
          </a:xfrm>
          <a:prstGeom prst="rtTriangle">
            <a:avLst/>
          </a:prstGeom>
          <a:solidFill>
            <a:srgbClr val="B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9" name="Isosceles Triangle 8">
            <a:extLst>
              <a:ext uri="{FF2B5EF4-FFF2-40B4-BE49-F238E27FC236}">
                <a16:creationId xmlns:a16="http://schemas.microsoft.com/office/drawing/2014/main" id="{06F12AB9-6296-4162-BA3A-6BB135C6E2A7}"/>
              </a:ext>
            </a:extLst>
          </p:cNvPr>
          <p:cNvSpPr/>
          <p:nvPr/>
        </p:nvSpPr>
        <p:spPr>
          <a:xfrm rot="5400000" flipV="1">
            <a:off x="-623256" y="8644456"/>
            <a:ext cx="2683865" cy="1410851"/>
          </a:xfrm>
          <a:prstGeom prst="triangle">
            <a:avLst>
              <a:gd name="adj" fmla="val 100000"/>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grpSp>
        <p:nvGrpSpPr>
          <p:cNvPr id="3" name="Group 2"/>
          <p:cNvGrpSpPr/>
          <p:nvPr/>
        </p:nvGrpSpPr>
        <p:grpSpPr>
          <a:xfrm>
            <a:off x="152400" y="1687830"/>
            <a:ext cx="7277101" cy="6182922"/>
            <a:chOff x="152400" y="1687830"/>
            <a:chExt cx="7277101" cy="6182922"/>
          </a:xfrm>
        </p:grpSpPr>
        <p:sp>
          <p:nvSpPr>
            <p:cNvPr id="36" name="Rectangle 35"/>
            <p:cNvSpPr/>
            <p:nvPr/>
          </p:nvSpPr>
          <p:spPr>
            <a:xfrm>
              <a:off x="152400" y="5876860"/>
              <a:ext cx="4450556" cy="1993892"/>
            </a:xfrm>
            <a:prstGeom prst="rect">
              <a:avLst/>
            </a:prstGeom>
            <a:solidFill>
              <a:schemeClr val="bg1">
                <a:alpha val="1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1" name="Rounded Rectangle 30"/>
            <p:cNvSpPr/>
            <p:nvPr/>
          </p:nvSpPr>
          <p:spPr>
            <a:xfrm>
              <a:off x="2278595" y="6902863"/>
              <a:ext cx="1196442" cy="827723"/>
            </a:xfrm>
            <a:prstGeom prst="roundRect">
              <a:avLst/>
            </a:prstGeom>
          </p:spPr>
          <p:style>
            <a:lnRef idx="2">
              <a:schemeClr val="accent1">
                <a:shade val="50000"/>
              </a:schemeClr>
            </a:lnRef>
            <a:fillRef idx="1003">
              <a:schemeClr val="lt2"/>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lnSpc>
                  <a:spcPct val="107000"/>
                </a:lnSpc>
                <a:spcAft>
                  <a:spcPts val="800"/>
                </a:spcAft>
              </a:pPr>
              <a:r>
                <a:rPr lang="en-US" sz="1100" u="sng" dirty="0" smtClean="0">
                  <a:solidFill>
                    <a:schemeClr val="tx1"/>
                  </a:solidFill>
                  <a:latin typeface="Times New Roman" panose="02020603050405020304" pitchFamily="18" charset="0"/>
                  <a:ea typeface="Calibri" panose="020F0502020204030204" pitchFamily="34" charset="0"/>
                  <a:cs typeface="Times New Roman" panose="02020603050405020304" pitchFamily="18" charset="0"/>
                </a:rPr>
                <a:t>PRAMUBAKTI</a:t>
              </a:r>
            </a:p>
            <a:p>
              <a:pPr algn="ctr">
                <a:lnSpc>
                  <a:spcPct val="107000"/>
                </a:lnSpc>
                <a:spcAft>
                  <a:spcPts val="800"/>
                </a:spcAft>
              </a:pPr>
              <a:r>
                <a:rPr lang="en-US" sz="1100" dirty="0" smtClean="0">
                  <a:solidFill>
                    <a:schemeClr val="tx1"/>
                  </a:solidFill>
                  <a:latin typeface="Times New Roman" panose="02020603050405020304" pitchFamily="18" charset="0"/>
                  <a:ea typeface="Calibri" panose="020F0502020204030204" pitchFamily="34" charset="0"/>
                  <a:cs typeface="Times New Roman" panose="02020603050405020304" pitchFamily="18" charset="0"/>
                </a:rPr>
                <a:t>M.YUSUF</a:t>
              </a:r>
              <a:endParaRPr lang="id-ID" sz="11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endParaRPr>
            </a:p>
          </p:txBody>
        </p:sp>
        <p:sp>
          <p:nvSpPr>
            <p:cNvPr id="32" name="Rounded Rectangle 31"/>
            <p:cNvSpPr/>
            <p:nvPr/>
          </p:nvSpPr>
          <p:spPr>
            <a:xfrm>
              <a:off x="199254" y="5953060"/>
              <a:ext cx="1392230" cy="813546"/>
            </a:xfrm>
            <a:prstGeom prst="roundRect">
              <a:avLst/>
            </a:prstGeom>
          </p:spPr>
          <p:style>
            <a:lnRef idx="2">
              <a:schemeClr val="accent1">
                <a:shade val="50000"/>
              </a:schemeClr>
            </a:lnRef>
            <a:fillRef idx="1003">
              <a:schemeClr val="lt2"/>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lnSpc>
                  <a:spcPct val="107000"/>
                </a:lnSpc>
                <a:spcAft>
                  <a:spcPts val="800"/>
                </a:spcAft>
              </a:pPr>
              <a:r>
                <a:rPr lang="en-US" sz="1100" u="sng" dirty="0" smtClean="0">
                  <a:solidFill>
                    <a:schemeClr val="tx1"/>
                  </a:solidFill>
                  <a:latin typeface="Times New Roman" panose="02020603050405020304" pitchFamily="18" charset="0"/>
                  <a:ea typeface="Calibri" panose="020F0502020204030204" pitchFamily="34" charset="0"/>
                  <a:cs typeface="Times New Roman" panose="02020603050405020304" pitchFamily="18" charset="0"/>
                </a:rPr>
                <a:t>AKUNTING</a:t>
              </a:r>
            </a:p>
            <a:p>
              <a:pPr algn="ctr">
                <a:lnSpc>
                  <a:spcPct val="107000"/>
                </a:lnSpc>
                <a:spcAft>
                  <a:spcPts val="800"/>
                </a:spcAft>
              </a:pPr>
              <a:r>
                <a:rPr lang="en-US" sz="1100" dirty="0" smtClean="0">
                  <a:solidFill>
                    <a:schemeClr val="tx1"/>
                  </a:solidFill>
                  <a:latin typeface="Times New Roman" panose="02020603050405020304" pitchFamily="18" charset="0"/>
                  <a:ea typeface="Calibri" panose="020F0502020204030204" pitchFamily="34" charset="0"/>
                  <a:cs typeface="Times New Roman" panose="02020603050405020304" pitchFamily="18" charset="0"/>
                </a:rPr>
                <a:t>KURNIA MAGFUROH</a:t>
              </a:r>
              <a:endParaRPr lang="id-ID" sz="1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33" name="Rounded Rectangle 32"/>
            <p:cNvSpPr/>
            <p:nvPr/>
          </p:nvSpPr>
          <p:spPr>
            <a:xfrm>
              <a:off x="1661196" y="5960717"/>
              <a:ext cx="1105175" cy="813546"/>
            </a:xfrm>
            <a:prstGeom prst="roundRect">
              <a:avLst/>
            </a:prstGeom>
          </p:spPr>
          <p:style>
            <a:lnRef idx="2">
              <a:schemeClr val="accent1">
                <a:shade val="50000"/>
              </a:schemeClr>
            </a:lnRef>
            <a:fillRef idx="1003">
              <a:schemeClr val="lt2"/>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lnSpc>
                  <a:spcPct val="107000"/>
                </a:lnSpc>
                <a:spcAft>
                  <a:spcPts val="800"/>
                </a:spcAft>
              </a:pPr>
              <a:r>
                <a:rPr lang="en-US" sz="1100" u="sng" dirty="0" smtClean="0">
                  <a:solidFill>
                    <a:schemeClr val="tx1"/>
                  </a:solidFill>
                  <a:latin typeface="Times New Roman" panose="02020603050405020304" pitchFamily="18" charset="0"/>
                  <a:ea typeface="Calibri" panose="020F0502020204030204" pitchFamily="34" charset="0"/>
                  <a:cs typeface="Times New Roman" panose="02020603050405020304" pitchFamily="18" charset="0"/>
                </a:rPr>
                <a:t>TELLER</a:t>
              </a:r>
            </a:p>
            <a:p>
              <a:pPr algn="ctr">
                <a:lnSpc>
                  <a:spcPct val="107000"/>
                </a:lnSpc>
                <a:spcAft>
                  <a:spcPts val="800"/>
                </a:spcAft>
              </a:pPr>
              <a:r>
                <a:rPr lang="en-US" sz="1100" dirty="0" smtClean="0">
                  <a:solidFill>
                    <a:schemeClr val="tx1"/>
                  </a:solidFill>
                  <a:latin typeface="Times New Roman" panose="02020603050405020304" pitchFamily="18" charset="0"/>
                  <a:ea typeface="Calibri" panose="020F0502020204030204" pitchFamily="34" charset="0"/>
                  <a:cs typeface="Times New Roman" panose="02020603050405020304" pitchFamily="18" charset="0"/>
                </a:rPr>
                <a:t>FENNY INDRAYANI</a:t>
              </a:r>
              <a:endParaRPr lang="id-ID" sz="11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endParaRPr>
            </a:p>
          </p:txBody>
        </p:sp>
        <p:sp>
          <p:nvSpPr>
            <p:cNvPr id="34" name="Rounded Rectangle 33"/>
            <p:cNvSpPr/>
            <p:nvPr/>
          </p:nvSpPr>
          <p:spPr>
            <a:xfrm>
              <a:off x="1153110" y="6902863"/>
              <a:ext cx="819804" cy="813546"/>
            </a:xfrm>
            <a:prstGeom prst="roundRect">
              <a:avLst/>
            </a:prstGeom>
          </p:spPr>
          <p:style>
            <a:lnRef idx="2">
              <a:schemeClr val="accent1">
                <a:shade val="50000"/>
              </a:schemeClr>
            </a:lnRef>
            <a:fillRef idx="1003">
              <a:schemeClr val="lt2"/>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lnSpc>
                  <a:spcPct val="107000"/>
                </a:lnSpc>
                <a:spcAft>
                  <a:spcPts val="800"/>
                </a:spcAft>
              </a:pPr>
              <a:r>
                <a:rPr lang="en-US" sz="1100" u="sng" dirty="0" smtClean="0">
                  <a:solidFill>
                    <a:schemeClr val="tx1"/>
                  </a:solidFill>
                  <a:latin typeface="Times New Roman" panose="02020603050405020304" pitchFamily="18" charset="0"/>
                  <a:ea typeface="Calibri" panose="020F0502020204030204" pitchFamily="34" charset="0"/>
                  <a:cs typeface="Times New Roman" panose="02020603050405020304" pitchFamily="18" charset="0"/>
                </a:rPr>
                <a:t>ADM KREDIT</a:t>
              </a:r>
            </a:p>
            <a:p>
              <a:pPr algn="ctr">
                <a:lnSpc>
                  <a:spcPct val="107000"/>
                </a:lnSpc>
                <a:spcAft>
                  <a:spcPts val="800"/>
                </a:spcAft>
              </a:pPr>
              <a:r>
                <a:rPr lang="en-US" sz="1100" dirty="0" smtClean="0">
                  <a:solidFill>
                    <a:schemeClr val="tx1"/>
                  </a:solidFill>
                  <a:latin typeface="Times New Roman" panose="02020603050405020304" pitchFamily="18" charset="0"/>
                  <a:ea typeface="Calibri" panose="020F0502020204030204" pitchFamily="34" charset="0"/>
                  <a:cs typeface="Times New Roman" panose="02020603050405020304" pitchFamily="18" charset="0"/>
                </a:rPr>
                <a:t>…..</a:t>
              </a:r>
            </a:p>
          </p:txBody>
        </p:sp>
        <p:sp>
          <p:nvSpPr>
            <p:cNvPr id="35" name="Rounded Rectangle 34"/>
            <p:cNvSpPr/>
            <p:nvPr/>
          </p:nvSpPr>
          <p:spPr>
            <a:xfrm>
              <a:off x="2848783" y="5960717"/>
              <a:ext cx="1698282" cy="813546"/>
            </a:xfrm>
            <a:prstGeom prst="roundRect">
              <a:avLst/>
            </a:prstGeom>
          </p:spPr>
          <p:style>
            <a:lnRef idx="2">
              <a:schemeClr val="accent1">
                <a:shade val="50000"/>
              </a:schemeClr>
            </a:lnRef>
            <a:fillRef idx="1003">
              <a:schemeClr val="lt2"/>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lnSpc>
                  <a:spcPct val="107000"/>
                </a:lnSpc>
                <a:spcAft>
                  <a:spcPts val="800"/>
                </a:spcAft>
              </a:pPr>
              <a:r>
                <a:rPr lang="en-US" sz="1100" u="sng" dirty="0" smtClean="0">
                  <a:solidFill>
                    <a:schemeClr val="tx1"/>
                  </a:solidFill>
                  <a:latin typeface="Times New Roman" panose="02020603050405020304" pitchFamily="18" charset="0"/>
                  <a:ea typeface="Calibri" panose="020F0502020204030204" pitchFamily="34" charset="0"/>
                  <a:cs typeface="Times New Roman" panose="02020603050405020304" pitchFamily="18" charset="0"/>
                </a:rPr>
                <a:t>I.T SUPPORT</a:t>
              </a:r>
              <a:endParaRPr lang="en-US" sz="11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endParaRPr>
            </a:p>
            <a:p>
              <a:pPr algn="ctr">
                <a:lnSpc>
                  <a:spcPct val="107000"/>
                </a:lnSpc>
                <a:spcAft>
                  <a:spcPts val="800"/>
                </a:spcAft>
              </a:pPr>
              <a:r>
                <a:rPr lang="en-US" sz="1100" dirty="0" smtClean="0">
                  <a:solidFill>
                    <a:schemeClr val="tx1"/>
                  </a:solidFill>
                  <a:latin typeface="Times New Roman" panose="02020603050405020304" pitchFamily="18" charset="0"/>
                  <a:ea typeface="Calibri" panose="020F0502020204030204" pitchFamily="34" charset="0"/>
                  <a:cs typeface="Times New Roman" panose="02020603050405020304" pitchFamily="18" charset="0"/>
                </a:rPr>
                <a:t>YOES ZULHAMSYAH, SE.MM.</a:t>
              </a:r>
            </a:p>
          </p:txBody>
        </p:sp>
        <p:sp>
          <p:nvSpPr>
            <p:cNvPr id="37" name="Rectangle 36"/>
            <p:cNvSpPr/>
            <p:nvPr/>
          </p:nvSpPr>
          <p:spPr>
            <a:xfrm>
              <a:off x="4685369" y="5876860"/>
              <a:ext cx="2744132" cy="1993892"/>
            </a:xfrm>
            <a:prstGeom prst="rect">
              <a:avLst/>
            </a:prstGeom>
            <a:solidFill>
              <a:schemeClr val="bg1">
                <a:alpha val="1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8" name="Rounded Rectangle 37"/>
            <p:cNvSpPr/>
            <p:nvPr/>
          </p:nvSpPr>
          <p:spPr>
            <a:xfrm>
              <a:off x="4747582" y="5975014"/>
              <a:ext cx="1517362" cy="1343296"/>
            </a:xfrm>
            <a:prstGeom prst="roundRect">
              <a:avLst/>
            </a:prstGeom>
          </p:spPr>
          <p:style>
            <a:lnRef idx="2">
              <a:schemeClr val="accent1">
                <a:shade val="50000"/>
              </a:schemeClr>
            </a:lnRef>
            <a:fillRef idx="1003">
              <a:schemeClr val="lt2"/>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lnSpc>
                  <a:spcPct val="107000"/>
                </a:lnSpc>
                <a:spcAft>
                  <a:spcPts val="800"/>
                </a:spcAft>
              </a:pPr>
              <a:r>
                <a:rPr lang="en-US" sz="1100" u="sng" dirty="0" smtClean="0">
                  <a:solidFill>
                    <a:schemeClr val="tx1"/>
                  </a:solidFill>
                  <a:latin typeface="Times New Roman" panose="02020603050405020304" pitchFamily="18" charset="0"/>
                  <a:ea typeface="Calibri" panose="020F0502020204030204" pitchFamily="34" charset="0"/>
                  <a:cs typeface="Times New Roman" panose="02020603050405020304" pitchFamily="18" charset="0"/>
                </a:rPr>
                <a:t>MARKETING</a:t>
              </a:r>
              <a:endParaRPr lang="en-US" sz="11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endParaRPr>
            </a:p>
            <a:p>
              <a:pPr marL="22225" indent="-22225">
                <a:lnSpc>
                  <a:spcPct val="107000"/>
                </a:lnSpc>
                <a:spcAft>
                  <a:spcPts val="800"/>
                </a:spcAft>
                <a:buFont typeface="Arial" panose="020B0604020202020204" pitchFamily="34" charset="0"/>
                <a:buChar char="•"/>
              </a:pPr>
              <a:r>
                <a:rPr lang="en-US" sz="1100" dirty="0" smtClean="0">
                  <a:solidFill>
                    <a:schemeClr val="tx1"/>
                  </a:solidFill>
                  <a:latin typeface="Times New Roman" panose="02020603050405020304" pitchFamily="18" charset="0"/>
                  <a:cs typeface="Times New Roman" panose="02020603050405020304" pitchFamily="18" charset="0"/>
                </a:rPr>
                <a:t>SUYANTO</a:t>
              </a:r>
            </a:p>
            <a:p>
              <a:pPr marL="22225" indent="-22225">
                <a:lnSpc>
                  <a:spcPct val="107000"/>
                </a:lnSpc>
                <a:spcAft>
                  <a:spcPts val="800"/>
                </a:spcAft>
                <a:buFont typeface="Arial" panose="020B0604020202020204" pitchFamily="34" charset="0"/>
                <a:buChar char="•"/>
              </a:pPr>
              <a:r>
                <a:rPr lang="en-US" sz="1100" dirty="0" smtClean="0">
                  <a:solidFill>
                    <a:schemeClr val="tx1"/>
                  </a:solidFill>
                  <a:latin typeface="Times New Roman" panose="02020603050405020304" pitchFamily="18" charset="0"/>
                  <a:cs typeface="Times New Roman" panose="02020603050405020304" pitchFamily="18" charset="0"/>
                </a:rPr>
                <a:t>CHEPPY OKTADILLA</a:t>
              </a:r>
            </a:p>
            <a:p>
              <a:pPr marL="22225" indent="-22225">
                <a:lnSpc>
                  <a:spcPct val="107000"/>
                </a:lnSpc>
                <a:spcAft>
                  <a:spcPts val="800"/>
                </a:spcAft>
                <a:buFont typeface="Arial" panose="020B0604020202020204" pitchFamily="34" charset="0"/>
                <a:buChar char="•"/>
              </a:pPr>
              <a:r>
                <a:rPr lang="en-US" sz="1100" dirty="0" smtClean="0">
                  <a:solidFill>
                    <a:schemeClr val="tx1"/>
                  </a:solidFill>
                  <a:latin typeface="Times New Roman" panose="02020603050405020304" pitchFamily="18" charset="0"/>
                  <a:ea typeface="Calibri" panose="020F0502020204030204" pitchFamily="34" charset="0"/>
                  <a:cs typeface="Times New Roman" panose="02020603050405020304" pitchFamily="18" charset="0"/>
                </a:rPr>
                <a:t>IIP APIPI</a:t>
              </a:r>
            </a:p>
          </p:txBody>
        </p:sp>
        <p:sp>
          <p:nvSpPr>
            <p:cNvPr id="39" name="Rounded Rectangle 38"/>
            <p:cNvSpPr/>
            <p:nvPr/>
          </p:nvSpPr>
          <p:spPr>
            <a:xfrm>
              <a:off x="6310665" y="5986530"/>
              <a:ext cx="1073115" cy="1331779"/>
            </a:xfrm>
            <a:prstGeom prst="roundRect">
              <a:avLst/>
            </a:prstGeom>
          </p:spPr>
          <p:style>
            <a:lnRef idx="2">
              <a:schemeClr val="accent1">
                <a:shade val="50000"/>
              </a:schemeClr>
            </a:lnRef>
            <a:fillRef idx="1003">
              <a:schemeClr val="lt2"/>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lnSpc>
                  <a:spcPct val="107000"/>
                </a:lnSpc>
                <a:spcAft>
                  <a:spcPts val="800"/>
                </a:spcAft>
              </a:pPr>
              <a:r>
                <a:rPr lang="en-US" sz="1000" u="sng" dirty="0" smtClean="0">
                  <a:solidFill>
                    <a:schemeClr val="tx1"/>
                  </a:solidFill>
                  <a:latin typeface="Times New Roman" panose="02020603050405020304" pitchFamily="18" charset="0"/>
                  <a:ea typeface="Calibri" panose="020F0502020204030204" pitchFamily="34" charset="0"/>
                  <a:cs typeface="Times New Roman" panose="02020603050405020304" pitchFamily="18" charset="0"/>
                </a:rPr>
                <a:t>KOLEKTOR</a:t>
              </a:r>
              <a:endParaRPr lang="en-US" sz="10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endParaRPr>
            </a:p>
            <a:p>
              <a:pPr algn="ctr">
                <a:lnSpc>
                  <a:spcPct val="107000"/>
                </a:lnSpc>
                <a:spcAft>
                  <a:spcPts val="800"/>
                </a:spcAft>
              </a:pPr>
              <a:r>
                <a:rPr lang="en-US" sz="1000" dirty="0" smtClean="0">
                  <a:solidFill>
                    <a:schemeClr val="tx1"/>
                  </a:solidFill>
                  <a:latin typeface="Times New Roman" panose="02020603050405020304" pitchFamily="18" charset="0"/>
                  <a:cs typeface="Times New Roman" panose="02020603050405020304" pitchFamily="18" charset="0"/>
                </a:rPr>
                <a:t>……</a:t>
              </a:r>
              <a:endParaRPr lang="en-US" sz="1000" dirty="0" smtClean="0">
                <a:solidFill>
                  <a:schemeClr val="tx1"/>
                </a:solidFill>
                <a:latin typeface="Times New Roman" panose="02020603050405020304" pitchFamily="18" charset="0"/>
                <a:ea typeface="Calibri" panose="020F0502020204030204" pitchFamily="34" charset="0"/>
                <a:cs typeface="Times New Roman" panose="02020603050405020304" pitchFamily="18" charset="0"/>
              </a:endParaRPr>
            </a:p>
          </p:txBody>
        </p:sp>
        <p:grpSp>
          <p:nvGrpSpPr>
            <p:cNvPr id="2" name="Group 1"/>
            <p:cNvGrpSpPr/>
            <p:nvPr/>
          </p:nvGrpSpPr>
          <p:grpSpPr>
            <a:xfrm>
              <a:off x="170428" y="1687830"/>
              <a:ext cx="6983072" cy="4189030"/>
              <a:chOff x="170428" y="1687830"/>
              <a:chExt cx="6983072" cy="4189030"/>
            </a:xfrm>
          </p:grpSpPr>
          <p:cxnSp>
            <p:nvCxnSpPr>
              <p:cNvPr id="41" name="Straight Connector 40"/>
              <p:cNvCxnSpPr>
                <a:stCxn id="14" idx="2"/>
              </p:cNvCxnSpPr>
              <p:nvPr/>
            </p:nvCxnSpPr>
            <p:spPr>
              <a:xfrm>
                <a:off x="3779838" y="2109470"/>
                <a:ext cx="1" cy="1497330"/>
              </a:xfrm>
              <a:prstGeom prst="line">
                <a:avLst/>
              </a:prstGeom>
              <a:ln w="25400"/>
            </p:spPr>
            <p:style>
              <a:lnRef idx="1">
                <a:schemeClr val="dk1"/>
              </a:lnRef>
              <a:fillRef idx="0">
                <a:schemeClr val="dk1"/>
              </a:fillRef>
              <a:effectRef idx="0">
                <a:schemeClr val="dk1"/>
              </a:effectRef>
              <a:fontRef idx="minor">
                <a:schemeClr val="tx1"/>
              </a:fontRef>
            </p:style>
          </p:cxnSp>
          <p:sp>
            <p:nvSpPr>
              <p:cNvPr id="12" name="Rounded Rectangle 11"/>
              <p:cNvSpPr/>
              <p:nvPr/>
            </p:nvSpPr>
            <p:spPr>
              <a:xfrm>
                <a:off x="5481703" y="3831608"/>
                <a:ext cx="1405255" cy="594340"/>
              </a:xfrm>
              <a:prstGeom prst="roundRect">
                <a:avLst/>
              </a:prstGeom>
            </p:spPr>
            <p:style>
              <a:lnRef idx="2">
                <a:schemeClr val="accent1">
                  <a:shade val="50000"/>
                </a:schemeClr>
              </a:lnRef>
              <a:fillRef idx="1003">
                <a:schemeClr val="lt2"/>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n-US" sz="1100" b="1" u="sng" dirty="0" smtClean="0">
                    <a:ln>
                      <a:noFill/>
                    </a:ln>
                    <a:solidFill>
                      <a:srgbClr val="000000"/>
                    </a:solidFill>
                    <a:latin typeface="Times New Roman" panose="02020603050405020304" pitchFamily="18" charset="0"/>
                    <a:ea typeface="Calibri" panose="020F0502020204030204" pitchFamily="34" charset="0"/>
                    <a:cs typeface="Times New Roman" panose="02020603050405020304" pitchFamily="18" charset="0"/>
                  </a:rPr>
                  <a:t>DIREKTUR</a:t>
                </a:r>
              </a:p>
              <a:p>
                <a:pPr algn="ctr">
                  <a:lnSpc>
                    <a:spcPct val="107000"/>
                  </a:lnSpc>
                  <a:spcAft>
                    <a:spcPts val="800"/>
                  </a:spcAft>
                </a:pPr>
                <a:r>
                  <a:rPr lang="en-US" sz="1100" dirty="0" smtClean="0">
                    <a:solidFill>
                      <a:srgbClr val="000000"/>
                    </a:solidFill>
                    <a:latin typeface="Times New Roman" panose="02020603050405020304" pitchFamily="18" charset="0"/>
                    <a:ea typeface="Calibri" panose="020F0502020204030204" pitchFamily="34" charset="0"/>
                    <a:cs typeface="Times New Roman" panose="02020603050405020304" pitchFamily="18" charset="0"/>
                  </a:rPr>
                  <a:t>MUHAMAD AZMI</a:t>
                </a:r>
                <a:endParaRPr lang="id-ID" sz="1100" dirty="0">
                  <a:latin typeface="Times New Roman" panose="02020603050405020304" pitchFamily="18" charset="0"/>
                  <a:ea typeface="Calibri" panose="020F0502020204030204" pitchFamily="34" charset="0"/>
                  <a:cs typeface="Times New Roman" panose="02020603050405020304" pitchFamily="18" charset="0"/>
                </a:endParaRPr>
              </a:p>
            </p:txBody>
          </p:sp>
          <p:sp>
            <p:nvSpPr>
              <p:cNvPr id="13" name="Rounded Rectangle 12"/>
              <p:cNvSpPr/>
              <p:nvPr/>
            </p:nvSpPr>
            <p:spPr>
              <a:xfrm>
                <a:off x="2543984" y="2601078"/>
                <a:ext cx="2471707" cy="840622"/>
              </a:xfrm>
              <a:prstGeom prst="roundRect">
                <a:avLst/>
              </a:prstGeom>
            </p:spPr>
            <p:style>
              <a:lnRef idx="2">
                <a:schemeClr val="accent1">
                  <a:shade val="50000"/>
                </a:schemeClr>
              </a:lnRef>
              <a:fillRef idx="1003">
                <a:schemeClr val="lt2"/>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id-ID" sz="1100" b="1" u="sng" dirty="0">
                    <a:ln>
                      <a:noFill/>
                    </a:ln>
                    <a:solidFill>
                      <a:schemeClr val="tx1"/>
                    </a:solidFill>
                    <a:latin typeface="Times New Roman" panose="02020603050405020304" pitchFamily="18" charset="0"/>
                    <a:ea typeface="Calibri" panose="020F0502020204030204" pitchFamily="34" charset="0"/>
                    <a:cs typeface="Times New Roman" panose="02020603050405020304" pitchFamily="18" charset="0"/>
                  </a:rPr>
                  <a:t>DEWAN </a:t>
                </a:r>
                <a:r>
                  <a:rPr lang="id-ID" sz="1100" b="1" u="sng" dirty="0" smtClean="0">
                    <a:ln>
                      <a:noFill/>
                    </a:ln>
                    <a:solidFill>
                      <a:schemeClr val="tx1"/>
                    </a:solidFill>
                    <a:latin typeface="Times New Roman" panose="02020603050405020304" pitchFamily="18" charset="0"/>
                    <a:ea typeface="Calibri" panose="020F0502020204030204" pitchFamily="34" charset="0"/>
                    <a:cs typeface="Times New Roman" panose="02020603050405020304" pitchFamily="18" charset="0"/>
                  </a:rPr>
                  <a:t>KOMISARIS</a:t>
                </a:r>
                <a:endParaRPr lang="en-US" sz="1100" b="1" u="sng" dirty="0" smtClean="0">
                  <a:ln>
                    <a:noFill/>
                  </a:ln>
                  <a:solidFill>
                    <a:schemeClr val="tx1"/>
                  </a:solidFill>
                  <a:latin typeface="Times New Roman" panose="02020603050405020304" pitchFamily="18" charset="0"/>
                  <a:ea typeface="Calibri" panose="020F0502020204030204" pitchFamily="34" charset="0"/>
                  <a:cs typeface="Times New Roman" panose="02020603050405020304" pitchFamily="18" charset="0"/>
                </a:endParaRPr>
              </a:p>
              <a:p>
                <a:pPr marL="171450" indent="-171450" algn="ctr">
                  <a:buFont typeface="Arial" panose="020B0604020202020204" pitchFamily="34" charset="0"/>
                  <a:buChar char="•"/>
                </a:pPr>
                <a:r>
                  <a:rPr lang="en-US" sz="1100" dirty="0" smtClean="0">
                    <a:solidFill>
                      <a:schemeClr val="tx1"/>
                    </a:solidFill>
                    <a:latin typeface="Times New Roman" panose="02020603050405020304" pitchFamily="18" charset="0"/>
                    <a:cs typeface="Times New Roman" panose="02020603050405020304" pitchFamily="18" charset="0"/>
                  </a:rPr>
                  <a:t>SASMITA  WIJAYA</a:t>
                </a:r>
                <a:endParaRPr lang="id-ID" sz="1100" dirty="0" smtClean="0">
                  <a:solidFill>
                    <a:schemeClr val="tx1"/>
                  </a:solidFill>
                  <a:latin typeface="Times New Roman" panose="02020603050405020304" pitchFamily="18" charset="0"/>
                  <a:cs typeface="Times New Roman" panose="02020603050405020304" pitchFamily="18" charset="0"/>
                </a:endParaRPr>
              </a:p>
              <a:p>
                <a:pPr marL="171450" indent="-171450" algn="ctr">
                  <a:buFont typeface="Arial" panose="020B0604020202020204" pitchFamily="34" charset="0"/>
                  <a:buChar char="•"/>
                </a:pPr>
                <a:r>
                  <a:rPr lang="en-US" sz="1100" dirty="0" smtClean="0">
                    <a:solidFill>
                      <a:schemeClr val="tx1"/>
                    </a:solidFill>
                    <a:latin typeface="Times New Roman" panose="02020603050405020304" pitchFamily="18" charset="0"/>
                    <a:cs typeface="Times New Roman" panose="02020603050405020304" pitchFamily="18" charset="0"/>
                  </a:rPr>
                  <a:t>TUBAGUS UTOMO MAKMUR</a:t>
                </a:r>
                <a:endParaRPr lang="id-ID" sz="11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endParaRPr>
              </a:p>
            </p:txBody>
          </p:sp>
          <p:sp>
            <p:nvSpPr>
              <p:cNvPr id="14" name="Rounded Rectangle 13"/>
              <p:cNvSpPr/>
              <p:nvPr/>
            </p:nvSpPr>
            <p:spPr>
              <a:xfrm>
                <a:off x="2931041" y="1687830"/>
                <a:ext cx="1697593" cy="421640"/>
              </a:xfrm>
              <a:prstGeom prst="roundRect">
                <a:avLst/>
              </a:prstGeom>
            </p:spPr>
            <p:style>
              <a:lnRef idx="2">
                <a:schemeClr val="accent1">
                  <a:shade val="50000"/>
                </a:schemeClr>
              </a:lnRef>
              <a:fillRef idx="1003">
                <a:schemeClr val="lt2"/>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id-ID" sz="1400" b="1" dirty="0" smtClean="0">
                    <a:ln>
                      <a:noFill/>
                    </a:ln>
                    <a:solidFill>
                      <a:srgbClr val="000000"/>
                    </a:solidFill>
                    <a:effectLst>
                      <a:outerShdw blurRad="38100" dist="19050" dir="2700000" algn="tl">
                        <a:schemeClr val="dk1">
                          <a:alpha val="40000"/>
                        </a:schemeClr>
                      </a:outerShdw>
                    </a:effectLst>
                    <a:latin typeface="Times New Roman" panose="02020603050405020304" pitchFamily="18" charset="0"/>
                    <a:ea typeface="Calibri" panose="020F0502020204030204" pitchFamily="34" charset="0"/>
                    <a:cs typeface="Times New Roman" panose="02020603050405020304" pitchFamily="18" charset="0"/>
                  </a:rPr>
                  <a:t>R</a:t>
                </a:r>
                <a:r>
                  <a:rPr lang="en-US" sz="1400" b="1" dirty="0">
                    <a:solidFill>
                      <a:srgbClr val="000000"/>
                    </a:solidFill>
                    <a:effectLst>
                      <a:outerShdw blurRad="38100" dist="19050" dir="2700000" algn="tl">
                        <a:schemeClr val="dk1">
                          <a:alpha val="40000"/>
                        </a:schemeClr>
                      </a:outerShdw>
                    </a:effectLst>
                    <a:latin typeface="Times New Roman" panose="02020603050405020304" pitchFamily="18" charset="0"/>
                    <a:ea typeface="Calibri" panose="020F0502020204030204" pitchFamily="34" charset="0"/>
                    <a:cs typeface="Times New Roman" panose="02020603050405020304" pitchFamily="18" charset="0"/>
                  </a:rPr>
                  <a:t>.</a:t>
                </a:r>
                <a:r>
                  <a:rPr lang="id-ID" sz="1400" b="1" dirty="0" smtClean="0">
                    <a:ln>
                      <a:noFill/>
                    </a:ln>
                    <a:solidFill>
                      <a:srgbClr val="000000"/>
                    </a:solidFill>
                    <a:effectLst>
                      <a:outerShdw blurRad="38100" dist="19050" dir="2700000" algn="tl">
                        <a:schemeClr val="dk1">
                          <a:alpha val="40000"/>
                        </a:schemeClr>
                      </a:outerShdw>
                    </a:effectLst>
                    <a:latin typeface="Times New Roman" panose="02020603050405020304" pitchFamily="18" charset="0"/>
                    <a:ea typeface="Calibri" panose="020F0502020204030204" pitchFamily="34" charset="0"/>
                    <a:cs typeface="Times New Roman" panose="02020603050405020304" pitchFamily="18" charset="0"/>
                  </a:rPr>
                  <a:t>U</a:t>
                </a:r>
                <a:r>
                  <a:rPr lang="en-US" sz="1400" b="1" dirty="0">
                    <a:solidFill>
                      <a:srgbClr val="000000"/>
                    </a:solidFill>
                    <a:effectLst>
                      <a:outerShdw blurRad="38100" dist="19050" dir="2700000" algn="tl">
                        <a:schemeClr val="dk1">
                          <a:alpha val="40000"/>
                        </a:schemeClr>
                      </a:outerShdw>
                    </a:effectLst>
                    <a:latin typeface="Times New Roman" panose="02020603050405020304" pitchFamily="18" charset="0"/>
                    <a:ea typeface="Calibri" panose="020F0502020204030204" pitchFamily="34" charset="0"/>
                    <a:cs typeface="Times New Roman" panose="02020603050405020304" pitchFamily="18" charset="0"/>
                  </a:rPr>
                  <a:t>.</a:t>
                </a:r>
                <a:r>
                  <a:rPr lang="id-ID" sz="1400" b="1" dirty="0" smtClean="0">
                    <a:ln>
                      <a:noFill/>
                    </a:ln>
                    <a:solidFill>
                      <a:srgbClr val="000000"/>
                    </a:solidFill>
                    <a:effectLst>
                      <a:outerShdw blurRad="38100" dist="19050" dir="2700000" algn="tl">
                        <a:schemeClr val="dk1">
                          <a:alpha val="40000"/>
                        </a:schemeClr>
                      </a:outerShdw>
                    </a:effectLst>
                    <a:latin typeface="Times New Roman" panose="02020603050405020304" pitchFamily="18" charset="0"/>
                    <a:ea typeface="Calibri" panose="020F0502020204030204" pitchFamily="34" charset="0"/>
                    <a:cs typeface="Times New Roman" panose="02020603050405020304" pitchFamily="18" charset="0"/>
                  </a:rPr>
                  <a:t>P</a:t>
                </a:r>
                <a:r>
                  <a:rPr lang="en-US" sz="1400" b="1" dirty="0" smtClean="0">
                    <a:ln>
                      <a:noFill/>
                    </a:ln>
                    <a:solidFill>
                      <a:srgbClr val="000000"/>
                    </a:solidFill>
                    <a:effectLst>
                      <a:outerShdw blurRad="38100" dist="19050" dir="2700000" algn="tl">
                        <a:schemeClr val="dk1">
                          <a:alpha val="40000"/>
                        </a:schemeClr>
                      </a:outerShdw>
                    </a:effectLst>
                    <a:latin typeface="Times New Roman" panose="02020603050405020304" pitchFamily="18" charset="0"/>
                    <a:ea typeface="Calibri" panose="020F0502020204030204" pitchFamily="34" charset="0"/>
                    <a:cs typeface="Times New Roman" panose="02020603050405020304" pitchFamily="18" charset="0"/>
                  </a:rPr>
                  <a:t>.</a:t>
                </a:r>
                <a:r>
                  <a:rPr lang="id-ID" sz="1400" b="1" dirty="0" smtClean="0">
                    <a:ln>
                      <a:noFill/>
                    </a:ln>
                    <a:solidFill>
                      <a:srgbClr val="000000"/>
                    </a:solidFill>
                    <a:effectLst>
                      <a:outerShdw blurRad="38100" dist="19050" dir="2700000" algn="tl">
                        <a:schemeClr val="dk1">
                          <a:alpha val="40000"/>
                        </a:schemeClr>
                      </a:outerShdw>
                    </a:effectLst>
                    <a:latin typeface="Times New Roman" panose="02020603050405020304" pitchFamily="18" charset="0"/>
                    <a:ea typeface="Calibri" panose="020F0502020204030204" pitchFamily="34" charset="0"/>
                    <a:cs typeface="Times New Roman" panose="02020603050405020304" pitchFamily="18" charset="0"/>
                  </a:rPr>
                  <a:t>S</a:t>
                </a:r>
                <a:endParaRPr lang="id-ID" sz="1400" b="1"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15" name="Rounded Rectangle 14"/>
              <p:cNvSpPr/>
              <p:nvPr/>
            </p:nvSpPr>
            <p:spPr>
              <a:xfrm>
                <a:off x="170428" y="3831550"/>
                <a:ext cx="1542481" cy="588049"/>
              </a:xfrm>
              <a:prstGeom prst="roundRect">
                <a:avLst/>
              </a:prstGeom>
            </p:spPr>
            <p:style>
              <a:lnRef idx="2">
                <a:schemeClr val="accent1">
                  <a:shade val="50000"/>
                </a:schemeClr>
              </a:lnRef>
              <a:fillRef idx="1003">
                <a:schemeClr val="lt2"/>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id-ID" sz="1100" b="1" u="sng" dirty="0" smtClean="0">
                    <a:ln>
                      <a:noFill/>
                    </a:ln>
                    <a:solidFill>
                      <a:schemeClr val="tx1"/>
                    </a:solidFill>
                    <a:latin typeface="Times New Roman" panose="02020603050405020304" pitchFamily="18" charset="0"/>
                    <a:ea typeface="Calibri" panose="020F0502020204030204" pitchFamily="34" charset="0"/>
                    <a:cs typeface="Times New Roman" panose="02020603050405020304" pitchFamily="18" charset="0"/>
                  </a:rPr>
                  <a:t>INTERNAL AUDIT</a:t>
                </a:r>
                <a:endParaRPr lang="en-US" sz="1100" b="1" u="sng" dirty="0" smtClean="0">
                  <a:ln>
                    <a:noFill/>
                  </a:ln>
                  <a:solidFill>
                    <a:schemeClr val="tx1"/>
                  </a:solidFill>
                  <a:latin typeface="Times New Roman" panose="02020603050405020304" pitchFamily="18" charset="0"/>
                  <a:ea typeface="Calibri" panose="020F0502020204030204" pitchFamily="34" charset="0"/>
                  <a:cs typeface="Times New Roman" panose="02020603050405020304" pitchFamily="18" charset="0"/>
                </a:endParaRPr>
              </a:p>
              <a:p>
                <a:pPr algn="ctr">
                  <a:lnSpc>
                    <a:spcPct val="107000"/>
                  </a:lnSpc>
                  <a:spcAft>
                    <a:spcPts val="800"/>
                  </a:spcAft>
                </a:pPr>
                <a:r>
                  <a:rPr lang="en-US" sz="1100" dirty="0" smtClean="0">
                    <a:solidFill>
                      <a:schemeClr val="tx1"/>
                    </a:solidFill>
                    <a:latin typeface="Times New Roman" panose="02020603050405020304" pitchFamily="18" charset="0"/>
                    <a:cs typeface="Times New Roman" panose="02020603050405020304" pitchFamily="18" charset="0"/>
                  </a:rPr>
                  <a:t>M. Putra R. </a:t>
                </a:r>
                <a:r>
                  <a:rPr lang="en-US" sz="1100" dirty="0" err="1" smtClean="0">
                    <a:solidFill>
                      <a:schemeClr val="tx1"/>
                    </a:solidFill>
                    <a:latin typeface="Times New Roman" panose="02020603050405020304" pitchFamily="18" charset="0"/>
                    <a:cs typeface="Times New Roman" panose="02020603050405020304" pitchFamily="18" charset="0"/>
                  </a:rPr>
                  <a:t>Bagaskara</a:t>
                </a:r>
                <a:endParaRPr lang="id-ID" sz="1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16" name="Rounded Rectangle 15"/>
              <p:cNvSpPr/>
              <p:nvPr/>
            </p:nvSpPr>
            <p:spPr>
              <a:xfrm>
                <a:off x="1841500" y="3825258"/>
                <a:ext cx="1938337" cy="594341"/>
              </a:xfrm>
              <a:prstGeom prst="roundRect">
                <a:avLst/>
              </a:prstGeom>
            </p:spPr>
            <p:style>
              <a:lnRef idx="2">
                <a:schemeClr val="accent1">
                  <a:shade val="50000"/>
                </a:schemeClr>
              </a:lnRef>
              <a:fillRef idx="1003">
                <a:schemeClr val="lt2"/>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n-US" sz="1100" b="1" u="sng" dirty="0" smtClean="0">
                    <a:ln>
                      <a:noFill/>
                    </a:ln>
                    <a:solidFill>
                      <a:schemeClr val="tx1"/>
                    </a:solidFill>
                    <a:latin typeface="Times New Roman" panose="02020603050405020304" pitchFamily="18" charset="0"/>
                    <a:ea typeface="Calibri" panose="020F0502020204030204" pitchFamily="34" charset="0"/>
                    <a:cs typeface="Times New Roman" panose="02020603050405020304" pitchFamily="18" charset="0"/>
                  </a:rPr>
                  <a:t>DIREKTUR UTAMA</a:t>
                </a:r>
              </a:p>
              <a:p>
                <a:pPr algn="ctr">
                  <a:lnSpc>
                    <a:spcPct val="107000"/>
                  </a:lnSpc>
                  <a:spcAft>
                    <a:spcPts val="800"/>
                  </a:spcAft>
                </a:pPr>
                <a:r>
                  <a:rPr lang="en-US" sz="1100" dirty="0" smtClean="0">
                    <a:solidFill>
                      <a:schemeClr val="tx1"/>
                    </a:solidFill>
                    <a:latin typeface="Times New Roman" panose="02020603050405020304" pitchFamily="18" charset="0"/>
                    <a:cs typeface="Times New Roman" panose="02020603050405020304" pitchFamily="18" charset="0"/>
                  </a:rPr>
                  <a:t>RONALD</a:t>
                </a:r>
                <a:endParaRPr lang="id-ID" sz="11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endParaRPr>
              </a:p>
            </p:txBody>
          </p:sp>
          <p:sp>
            <p:nvSpPr>
              <p:cNvPr id="27" name="Rounded Rectangle 26"/>
              <p:cNvSpPr/>
              <p:nvPr/>
            </p:nvSpPr>
            <p:spPr>
              <a:xfrm>
                <a:off x="406173" y="4791204"/>
                <a:ext cx="1938337" cy="594341"/>
              </a:xfrm>
              <a:prstGeom prst="roundRect">
                <a:avLst/>
              </a:prstGeom>
            </p:spPr>
            <p:style>
              <a:lnRef idx="2">
                <a:schemeClr val="accent1">
                  <a:shade val="50000"/>
                </a:schemeClr>
              </a:lnRef>
              <a:fillRef idx="1003">
                <a:schemeClr val="lt2"/>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id-ID" sz="1100" b="1" u="sng"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KA.BAG</a:t>
                </a:r>
                <a:r>
                  <a:rPr lang="en-US" sz="1100" b="1" u="sng"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id-ID" sz="1100" b="1" u="sng"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OPERASIONAL</a:t>
                </a:r>
                <a:endParaRPr lang="en-US" sz="1100" b="1" u="sng" dirty="0">
                  <a:solidFill>
                    <a:srgbClr val="000000"/>
                  </a:solidFill>
                  <a:latin typeface="Times New Roman" panose="02020603050405020304" pitchFamily="18" charset="0"/>
                  <a:ea typeface="Calibri" panose="020F0502020204030204" pitchFamily="34" charset="0"/>
                  <a:cs typeface="Times New Roman" panose="02020603050405020304" pitchFamily="18" charset="0"/>
                </a:endParaRPr>
              </a:p>
              <a:p>
                <a:pPr algn="ctr">
                  <a:lnSpc>
                    <a:spcPct val="107000"/>
                  </a:lnSpc>
                  <a:spcAft>
                    <a:spcPts val="800"/>
                  </a:spcAft>
                </a:pPr>
                <a:r>
                  <a:rPr lang="en-US" sz="1100" dirty="0">
                    <a:solidFill>
                      <a:schemeClr val="tx1"/>
                    </a:solidFill>
                    <a:latin typeface="Times New Roman" panose="02020603050405020304" pitchFamily="18" charset="0"/>
                    <a:cs typeface="Times New Roman" panose="02020603050405020304" pitchFamily="18" charset="0"/>
                  </a:rPr>
                  <a:t>I GUSTI PUTU </a:t>
                </a:r>
                <a:r>
                  <a:rPr lang="en-US" sz="1100" dirty="0" smtClean="0">
                    <a:solidFill>
                      <a:schemeClr val="tx1"/>
                    </a:solidFill>
                    <a:latin typeface="Times New Roman" panose="02020603050405020304" pitchFamily="18" charset="0"/>
                    <a:cs typeface="Times New Roman" panose="02020603050405020304" pitchFamily="18" charset="0"/>
                  </a:rPr>
                  <a:t>SUYADI</a:t>
                </a:r>
                <a:endParaRPr lang="id-ID" sz="11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endParaRPr>
              </a:p>
            </p:txBody>
          </p:sp>
          <p:sp>
            <p:nvSpPr>
              <p:cNvPr id="28" name="Rounded Rectangle 27"/>
              <p:cNvSpPr/>
              <p:nvPr/>
            </p:nvSpPr>
            <p:spPr>
              <a:xfrm>
                <a:off x="2784872" y="4803158"/>
                <a:ext cx="1989931" cy="582388"/>
              </a:xfrm>
              <a:prstGeom prst="roundRect">
                <a:avLst/>
              </a:prstGeom>
            </p:spPr>
            <p:style>
              <a:lnRef idx="2">
                <a:schemeClr val="accent1">
                  <a:shade val="50000"/>
                </a:schemeClr>
              </a:lnRef>
              <a:fillRef idx="1003">
                <a:schemeClr val="lt2"/>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n-US" sz="1100" b="1" u="sng" dirty="0" smtClean="0">
                    <a:solidFill>
                      <a:schemeClr val="tx1"/>
                    </a:solidFill>
                    <a:latin typeface="Times New Roman" panose="02020603050405020304" pitchFamily="18" charset="0"/>
                    <a:ea typeface="Calibri" panose="020F0502020204030204" pitchFamily="34" charset="0"/>
                    <a:cs typeface="Times New Roman" panose="02020603050405020304" pitchFamily="18" charset="0"/>
                  </a:rPr>
                  <a:t>KEPATUHAN &amp; M.RISI</a:t>
                </a:r>
                <a:r>
                  <a:rPr lang="en-US" sz="1100" u="sng" dirty="0" smtClean="0">
                    <a:solidFill>
                      <a:schemeClr val="tx1"/>
                    </a:solidFill>
                    <a:latin typeface="Times New Roman" panose="02020603050405020304" pitchFamily="18" charset="0"/>
                    <a:ea typeface="Calibri" panose="020F0502020204030204" pitchFamily="34" charset="0"/>
                    <a:cs typeface="Times New Roman" panose="02020603050405020304" pitchFamily="18" charset="0"/>
                  </a:rPr>
                  <a:t>KO</a:t>
                </a:r>
              </a:p>
              <a:p>
                <a:pPr algn="ctr">
                  <a:lnSpc>
                    <a:spcPct val="107000"/>
                  </a:lnSpc>
                  <a:spcAft>
                    <a:spcPts val="800"/>
                  </a:spcAft>
                </a:pPr>
                <a:r>
                  <a:rPr lang="en-US" sz="1100" dirty="0" smtClean="0">
                    <a:solidFill>
                      <a:schemeClr val="tx1"/>
                    </a:solidFill>
                    <a:latin typeface="Times New Roman" panose="02020603050405020304" pitchFamily="18" charset="0"/>
                    <a:cs typeface="Times New Roman" panose="02020603050405020304" pitchFamily="18" charset="0"/>
                  </a:rPr>
                  <a:t>ALA  ROHMANI</a:t>
                </a:r>
                <a:endParaRPr lang="id-ID" sz="11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endParaRPr>
              </a:p>
            </p:txBody>
          </p:sp>
          <p:sp>
            <p:nvSpPr>
              <p:cNvPr id="30" name="Rounded Rectangle 29"/>
              <p:cNvSpPr/>
              <p:nvPr/>
            </p:nvSpPr>
            <p:spPr>
              <a:xfrm>
                <a:off x="5215163" y="4791204"/>
                <a:ext cx="1938337" cy="582388"/>
              </a:xfrm>
              <a:prstGeom prst="roundRect">
                <a:avLst/>
              </a:prstGeom>
            </p:spPr>
            <p:style>
              <a:lnRef idx="2">
                <a:schemeClr val="accent1">
                  <a:shade val="50000"/>
                </a:schemeClr>
              </a:lnRef>
              <a:fillRef idx="1003">
                <a:schemeClr val="lt2"/>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n-US" sz="1100" b="1" u="sng" dirty="0" smtClean="0">
                    <a:solidFill>
                      <a:schemeClr val="tx1"/>
                    </a:solidFill>
                    <a:latin typeface="Times New Roman" panose="02020603050405020304" pitchFamily="18" charset="0"/>
                    <a:ea typeface="Calibri" panose="020F0502020204030204" pitchFamily="34" charset="0"/>
                    <a:cs typeface="Times New Roman" panose="02020603050405020304" pitchFamily="18" charset="0"/>
                  </a:rPr>
                  <a:t>KABAG MARKETING</a:t>
                </a:r>
              </a:p>
              <a:p>
                <a:pPr algn="ctr">
                  <a:lnSpc>
                    <a:spcPct val="107000"/>
                  </a:lnSpc>
                  <a:spcAft>
                    <a:spcPts val="800"/>
                  </a:spcAft>
                </a:pPr>
                <a:r>
                  <a:rPr lang="en-US" sz="1100" dirty="0" smtClean="0">
                    <a:solidFill>
                      <a:schemeClr val="tx1"/>
                    </a:solidFill>
                    <a:latin typeface="Times New Roman" panose="02020603050405020304" pitchFamily="18" charset="0"/>
                    <a:ea typeface="Calibri" panose="020F0502020204030204" pitchFamily="34" charset="0"/>
                    <a:cs typeface="Times New Roman" panose="02020603050405020304" pitchFamily="18" charset="0"/>
                  </a:rPr>
                  <a:t>SUYANTO</a:t>
                </a:r>
                <a:endParaRPr lang="id-ID" sz="11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endParaRPr>
              </a:p>
            </p:txBody>
          </p:sp>
          <p:cxnSp>
            <p:nvCxnSpPr>
              <p:cNvPr id="47" name="Straight Connector 46"/>
              <p:cNvCxnSpPr/>
              <p:nvPr/>
            </p:nvCxnSpPr>
            <p:spPr>
              <a:xfrm>
                <a:off x="2817171" y="3606800"/>
                <a:ext cx="3367159" cy="0"/>
              </a:xfrm>
              <a:prstGeom prst="line">
                <a:avLst/>
              </a:prstGeom>
              <a:ln w="25400"/>
            </p:spPr>
            <p:style>
              <a:lnRef idx="1">
                <a:schemeClr val="dk1"/>
              </a:lnRef>
              <a:fillRef idx="0">
                <a:schemeClr val="dk1"/>
              </a:fillRef>
              <a:effectRef idx="0">
                <a:schemeClr val="dk1"/>
              </a:effectRef>
              <a:fontRef idx="minor">
                <a:schemeClr val="tx1"/>
              </a:fontRef>
            </p:style>
          </p:cxnSp>
          <p:cxnSp>
            <p:nvCxnSpPr>
              <p:cNvPr id="49" name="Straight Arrow Connector 48"/>
              <p:cNvCxnSpPr/>
              <p:nvPr/>
            </p:nvCxnSpPr>
            <p:spPr>
              <a:xfrm>
                <a:off x="2817171" y="3597276"/>
                <a:ext cx="0" cy="198438"/>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50" name="Straight Arrow Connector 49"/>
              <p:cNvCxnSpPr/>
              <p:nvPr/>
            </p:nvCxnSpPr>
            <p:spPr>
              <a:xfrm>
                <a:off x="6184330" y="3597276"/>
                <a:ext cx="0" cy="198438"/>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52" name="Elbow Connector 51"/>
              <p:cNvCxnSpPr>
                <a:stCxn id="13" idx="1"/>
                <a:endCxn id="15" idx="0"/>
              </p:cNvCxnSpPr>
              <p:nvPr/>
            </p:nvCxnSpPr>
            <p:spPr>
              <a:xfrm rot="10800000" flipV="1">
                <a:off x="941670" y="3021388"/>
                <a:ext cx="1602315" cy="810161"/>
              </a:xfrm>
              <a:prstGeom prst="bentConnector2">
                <a:avLst/>
              </a:prstGeom>
              <a:ln w="25400">
                <a:prstDash val="dashDot"/>
                <a:tailEnd type="triangle"/>
              </a:ln>
            </p:spPr>
            <p:style>
              <a:lnRef idx="1">
                <a:schemeClr val="dk1"/>
              </a:lnRef>
              <a:fillRef idx="0">
                <a:schemeClr val="dk1"/>
              </a:fillRef>
              <a:effectRef idx="0">
                <a:schemeClr val="dk1"/>
              </a:effectRef>
              <a:fontRef idx="minor">
                <a:schemeClr val="tx1"/>
              </a:fontRef>
            </p:style>
          </p:cxnSp>
          <p:cxnSp>
            <p:nvCxnSpPr>
              <p:cNvPr id="55" name="Straight Connector 54"/>
              <p:cNvCxnSpPr/>
              <p:nvPr/>
            </p:nvCxnSpPr>
            <p:spPr>
              <a:xfrm flipV="1">
                <a:off x="2801931" y="4419599"/>
                <a:ext cx="0" cy="142876"/>
              </a:xfrm>
              <a:prstGeom prst="line">
                <a:avLst/>
              </a:prstGeom>
              <a:ln w="25400"/>
            </p:spPr>
            <p:style>
              <a:lnRef idx="1">
                <a:schemeClr val="dk1"/>
              </a:lnRef>
              <a:fillRef idx="0">
                <a:schemeClr val="dk1"/>
              </a:fillRef>
              <a:effectRef idx="0">
                <a:schemeClr val="dk1"/>
              </a:effectRef>
              <a:fontRef idx="minor">
                <a:schemeClr val="tx1"/>
              </a:fontRef>
            </p:style>
          </p:cxnSp>
          <p:cxnSp>
            <p:nvCxnSpPr>
              <p:cNvPr id="59" name="Straight Connector 58"/>
              <p:cNvCxnSpPr/>
              <p:nvPr/>
            </p:nvCxnSpPr>
            <p:spPr>
              <a:xfrm>
                <a:off x="941670" y="4562475"/>
                <a:ext cx="2838167" cy="0"/>
              </a:xfrm>
              <a:prstGeom prst="line">
                <a:avLst/>
              </a:prstGeom>
              <a:ln w="25400"/>
            </p:spPr>
            <p:style>
              <a:lnRef idx="1">
                <a:schemeClr val="dk1"/>
              </a:lnRef>
              <a:fillRef idx="0">
                <a:schemeClr val="dk1"/>
              </a:fillRef>
              <a:effectRef idx="0">
                <a:schemeClr val="dk1"/>
              </a:effectRef>
              <a:fontRef idx="minor">
                <a:schemeClr val="tx1"/>
              </a:fontRef>
            </p:style>
          </p:cxnSp>
          <p:cxnSp>
            <p:nvCxnSpPr>
              <p:cNvPr id="64" name="Straight Arrow Connector 63"/>
              <p:cNvCxnSpPr/>
              <p:nvPr/>
            </p:nvCxnSpPr>
            <p:spPr>
              <a:xfrm>
                <a:off x="1439694" y="4558190"/>
                <a:ext cx="0" cy="198438"/>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65" name="Straight Arrow Connector 64"/>
              <p:cNvCxnSpPr/>
              <p:nvPr/>
            </p:nvCxnSpPr>
            <p:spPr>
              <a:xfrm>
                <a:off x="3772217" y="4558190"/>
                <a:ext cx="0" cy="198438"/>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67" name="Straight Arrow Connector 66"/>
              <p:cNvCxnSpPr/>
              <p:nvPr/>
            </p:nvCxnSpPr>
            <p:spPr>
              <a:xfrm flipV="1">
                <a:off x="951194" y="4429124"/>
                <a:ext cx="0" cy="142875"/>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75" name="Straight Arrow Connector 74"/>
              <p:cNvCxnSpPr/>
              <p:nvPr/>
            </p:nvCxnSpPr>
            <p:spPr>
              <a:xfrm>
                <a:off x="6184330" y="4425949"/>
                <a:ext cx="0" cy="362080"/>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78" name="Elbow Connector 77"/>
              <p:cNvCxnSpPr/>
              <p:nvPr/>
            </p:nvCxnSpPr>
            <p:spPr>
              <a:xfrm rot="10800000" flipV="1">
                <a:off x="3986213" y="4571998"/>
                <a:ext cx="2190498" cy="183151"/>
              </a:xfrm>
              <a:prstGeom prst="bentConnector3">
                <a:avLst>
                  <a:gd name="adj1" fmla="val 100006"/>
                </a:avLst>
              </a:prstGeom>
              <a:ln w="25400">
                <a:prstDash val="dashDot"/>
                <a:tailEnd type="triangle"/>
              </a:ln>
            </p:spPr>
            <p:style>
              <a:lnRef idx="1">
                <a:schemeClr val="dk1"/>
              </a:lnRef>
              <a:fillRef idx="0">
                <a:schemeClr val="dk1"/>
              </a:fillRef>
              <a:effectRef idx="0">
                <a:schemeClr val="dk1"/>
              </a:effectRef>
              <a:fontRef idx="minor">
                <a:schemeClr val="tx1"/>
              </a:fontRef>
            </p:style>
          </p:cxnSp>
          <p:cxnSp>
            <p:nvCxnSpPr>
              <p:cNvPr id="85" name="Straight Arrow Connector 84"/>
              <p:cNvCxnSpPr/>
              <p:nvPr/>
            </p:nvCxnSpPr>
            <p:spPr>
              <a:xfrm>
                <a:off x="6186935" y="5373592"/>
                <a:ext cx="0" cy="503268"/>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87" name="Straight Arrow Connector 86"/>
              <p:cNvCxnSpPr/>
              <p:nvPr/>
            </p:nvCxnSpPr>
            <p:spPr>
              <a:xfrm>
                <a:off x="1437938" y="5385545"/>
                <a:ext cx="0" cy="462028"/>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grpSp>
      </p:grpSp>
      <p:sp>
        <p:nvSpPr>
          <p:cNvPr id="89" name="Rectangle 88"/>
          <p:cNvSpPr/>
          <p:nvPr/>
        </p:nvSpPr>
        <p:spPr>
          <a:xfrm>
            <a:off x="2291160" y="835900"/>
            <a:ext cx="2977354" cy="830997"/>
          </a:xfrm>
          <a:prstGeom prst="rect">
            <a:avLst/>
          </a:prstGeom>
        </p:spPr>
        <p:txBody>
          <a:bodyPr wrap="none">
            <a:spAutoFit/>
          </a:bodyPr>
          <a:lstStyle/>
          <a:p>
            <a:r>
              <a:rPr lang="en-US" sz="2400" b="1" dirty="0" smtClean="0">
                <a:latin typeface="Times New Roman" panose="02020603050405020304" pitchFamily="18" charset="0"/>
                <a:ea typeface="Times New Roman" panose="02020603050405020304" pitchFamily="18" charset="0"/>
                <a:cs typeface="Times New Roman" panose="02020603050405020304" pitchFamily="18" charset="0"/>
              </a:rPr>
              <a:t>TABEL STRUKTUR</a:t>
            </a:r>
          </a:p>
          <a:p>
            <a:pPr algn="ctr"/>
            <a:r>
              <a:rPr lang="en-US" sz="2400" b="1" dirty="0" smtClean="0">
                <a:latin typeface="Times New Roman" panose="02020603050405020304" pitchFamily="18" charset="0"/>
                <a:cs typeface="Times New Roman" panose="02020603050405020304" pitchFamily="18" charset="0"/>
              </a:rPr>
              <a:t>ORGANISASI</a:t>
            </a:r>
            <a:endParaRPr lang="id-ID" sz="2400" dirty="0">
              <a:latin typeface="Times New Roman" panose="02020603050405020304" pitchFamily="18" charset="0"/>
              <a:cs typeface="Times New Roman" panose="02020603050405020304" pitchFamily="18" charset="0"/>
            </a:endParaRPr>
          </a:p>
        </p:txBody>
      </p:sp>
      <p:sp>
        <p:nvSpPr>
          <p:cNvPr id="43" name="Rectangle 42"/>
          <p:cNvSpPr/>
          <p:nvPr/>
        </p:nvSpPr>
        <p:spPr>
          <a:xfrm>
            <a:off x="6312949" y="68031"/>
            <a:ext cx="1205779" cy="184666"/>
          </a:xfrm>
          <a:prstGeom prst="rect">
            <a:avLst/>
          </a:prstGeom>
          <a:noFill/>
          <a:ln>
            <a:noFill/>
          </a:ln>
        </p:spPr>
        <p:txBody>
          <a:bodyPr wrap="none">
            <a:spAutoFit/>
          </a:bodyPr>
          <a:lstStyle/>
          <a:p>
            <a:pPr algn="ctr"/>
            <a:r>
              <a:rPr lang="en-ZA" sz="600" b="1" u="sng" dirty="0" smtClean="0">
                <a:solidFill>
                  <a:srgbClr val="B40000"/>
                </a:solidFill>
                <a:latin typeface="Times New Roman" panose="02020603050405020304" pitchFamily="18" charset="0"/>
                <a:cs typeface="Times New Roman" panose="02020603050405020304" pitchFamily="18" charset="0"/>
              </a:rPr>
              <a:t>By: </a:t>
            </a:r>
            <a:r>
              <a:rPr lang="en-ZA" sz="600" b="1" u="sng" dirty="0" err="1" smtClean="0">
                <a:solidFill>
                  <a:srgbClr val="B40000"/>
                </a:solidFill>
                <a:latin typeface="Times New Roman" panose="02020603050405020304" pitchFamily="18" charset="0"/>
                <a:cs typeface="Times New Roman" panose="02020603050405020304" pitchFamily="18" charset="0"/>
              </a:rPr>
              <a:t>Yoes</a:t>
            </a:r>
            <a:r>
              <a:rPr lang="en-ZA" sz="600" b="1" u="sng" dirty="0" smtClean="0">
                <a:solidFill>
                  <a:srgbClr val="B40000"/>
                </a:solidFill>
                <a:latin typeface="Times New Roman" panose="02020603050405020304" pitchFamily="18" charset="0"/>
                <a:cs typeface="Times New Roman" panose="02020603050405020304" pitchFamily="18" charset="0"/>
              </a:rPr>
              <a:t> </a:t>
            </a:r>
            <a:r>
              <a:rPr lang="en-ZA" sz="600" b="1" u="sng" dirty="0" err="1" smtClean="0">
                <a:solidFill>
                  <a:srgbClr val="B40000"/>
                </a:solidFill>
                <a:latin typeface="Times New Roman" panose="02020603050405020304" pitchFamily="18" charset="0"/>
                <a:cs typeface="Times New Roman" panose="02020603050405020304" pitchFamily="18" charset="0"/>
              </a:rPr>
              <a:t>Zulhamsyah</a:t>
            </a:r>
            <a:r>
              <a:rPr lang="en-ZA" sz="600" b="1" u="sng" dirty="0" smtClean="0">
                <a:solidFill>
                  <a:srgbClr val="B40000"/>
                </a:solidFill>
                <a:latin typeface="Times New Roman" panose="02020603050405020304" pitchFamily="18" charset="0"/>
                <a:cs typeface="Times New Roman" panose="02020603050405020304" pitchFamily="18" charset="0"/>
              </a:rPr>
              <a:t>, SE.MM</a:t>
            </a:r>
            <a:endParaRPr lang="en-ZA" sz="600" b="1" dirty="0">
              <a:solidFill>
                <a:srgbClr val="B4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6196974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3" name="Picture 2" descr="https://thumbs.dreamstime.com/b/investor-businessman-dark-suit-blue-shirt-tie-pressing-button-computer-touch-screen-next-to-text-written-white-49033405.jpg"/>
          <p:cNvPicPr>
            <a:picLocks noChangeAspect="1" noChangeArrowheads="1"/>
          </p:cNvPicPr>
          <p:nvPr/>
        </p:nvPicPr>
        <p:blipFill rotWithShape="1">
          <a:blip r:embed="rId2">
            <a:extLst>
              <a:ext uri="{BEBA8EAE-BF5A-486C-A8C5-ECC9F3942E4B}">
                <a14:imgProps xmlns:a14="http://schemas.microsoft.com/office/drawing/2010/main">
                  <a14:imgLayer r:embed="rId3">
                    <a14:imgEffect>
                      <a14:sharpenSoften amount="-100000"/>
                    </a14:imgEffect>
                    <a14:imgEffect>
                      <a14:brightnessContrast bright="-21000" contrast="-18000"/>
                    </a14:imgEffect>
                  </a14:imgLayer>
                </a14:imgProps>
              </a:ext>
              <a:ext uri="{28A0092B-C50C-407E-A947-70E740481C1C}">
                <a14:useLocalDpi xmlns:a14="http://schemas.microsoft.com/office/drawing/2010/main" val="0"/>
              </a:ext>
            </a:extLst>
          </a:blip>
          <a:srcRect l="21686" r="3047" b="20"/>
          <a:stretch/>
        </p:blipFill>
        <p:spPr bwMode="auto">
          <a:xfrm>
            <a:off x="2540" y="592009"/>
            <a:ext cx="7560000" cy="5112000"/>
          </a:xfrm>
          <a:prstGeom prst="rect">
            <a:avLst/>
          </a:prstGeom>
          <a:noFill/>
          <a:effectLst>
            <a:outerShdw blurRad="76200" dir="13500000" sy="23000" kx="1200000" algn="br" rotWithShape="0">
              <a:prstClr val="black">
                <a:alpha val="10000"/>
              </a:prstClr>
            </a:outerShdw>
          </a:effectLst>
          <a:extLst/>
        </p:spPr>
      </p:pic>
      <p:sp>
        <p:nvSpPr>
          <p:cNvPr id="4" name="Right Triangle 3">
            <a:extLst>
              <a:ext uri="{FF2B5EF4-FFF2-40B4-BE49-F238E27FC236}">
                <a16:creationId xmlns:a16="http://schemas.microsoft.com/office/drawing/2014/main" id="{D408B42E-A5C7-460E-8139-CD4E306C3C99}"/>
              </a:ext>
            </a:extLst>
          </p:cNvPr>
          <p:cNvSpPr/>
          <p:nvPr/>
        </p:nvSpPr>
        <p:spPr>
          <a:xfrm flipH="1">
            <a:off x="5105293" y="9515287"/>
            <a:ext cx="2446507" cy="1169435"/>
          </a:xfrm>
          <a:prstGeom prst="rtTriangle">
            <a:avLst/>
          </a:prstGeom>
          <a:solidFill>
            <a:srgbClr val="B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grpSp>
        <p:nvGrpSpPr>
          <p:cNvPr id="5" name="Group 4">
            <a:extLst>
              <a:ext uri="{FF2B5EF4-FFF2-40B4-BE49-F238E27FC236}">
                <a16:creationId xmlns:a16="http://schemas.microsoft.com/office/drawing/2014/main" id="{C6562B0A-9C35-48A1-A09E-F82BBC5BBEEB}"/>
              </a:ext>
            </a:extLst>
          </p:cNvPr>
          <p:cNvGrpSpPr/>
          <p:nvPr/>
        </p:nvGrpSpPr>
        <p:grpSpPr>
          <a:xfrm flipH="1">
            <a:off x="2540" y="266700"/>
            <a:ext cx="7267575" cy="540000"/>
            <a:chOff x="292100" y="266700"/>
            <a:chExt cx="7267575" cy="540000"/>
          </a:xfrm>
        </p:grpSpPr>
        <p:sp>
          <p:nvSpPr>
            <p:cNvPr id="6" name="Oval 5">
              <a:extLst>
                <a:ext uri="{FF2B5EF4-FFF2-40B4-BE49-F238E27FC236}">
                  <a16:creationId xmlns:a16="http://schemas.microsoft.com/office/drawing/2014/main" id="{A00B637A-E5AD-4117-905A-6256ECB3FCF4}"/>
                </a:ext>
              </a:extLst>
            </p:cNvPr>
            <p:cNvSpPr/>
            <p:nvPr/>
          </p:nvSpPr>
          <p:spPr>
            <a:xfrm>
              <a:off x="292100" y="266700"/>
              <a:ext cx="540000" cy="540000"/>
            </a:xfrm>
            <a:prstGeom prst="ellipse">
              <a:avLst/>
            </a:prstGeom>
            <a:solidFill>
              <a:srgbClr val="B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1400" dirty="0" smtClean="0"/>
                <a:t>09</a:t>
              </a:r>
              <a:endParaRPr lang="en-ZA" sz="1400" dirty="0"/>
            </a:p>
          </p:txBody>
        </p:sp>
        <p:sp>
          <p:nvSpPr>
            <p:cNvPr id="7" name="Rectangle 6">
              <a:extLst>
                <a:ext uri="{FF2B5EF4-FFF2-40B4-BE49-F238E27FC236}">
                  <a16:creationId xmlns:a16="http://schemas.microsoft.com/office/drawing/2014/main" id="{1414E7AB-BFAA-4A24-B49E-5F0F4490DDD3}"/>
                </a:ext>
              </a:extLst>
            </p:cNvPr>
            <p:cNvSpPr/>
            <p:nvPr/>
          </p:nvSpPr>
          <p:spPr>
            <a:xfrm>
              <a:off x="832100" y="513840"/>
              <a:ext cx="6727575" cy="45719"/>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grpSp>
      <p:sp>
        <p:nvSpPr>
          <p:cNvPr id="9" name="TextBox 8">
            <a:extLst>
              <a:ext uri="{FF2B5EF4-FFF2-40B4-BE49-F238E27FC236}">
                <a16:creationId xmlns:a16="http://schemas.microsoft.com/office/drawing/2014/main" id="{2DE64886-4874-40DB-AE23-42F81A141800}"/>
              </a:ext>
            </a:extLst>
          </p:cNvPr>
          <p:cNvSpPr txBox="1"/>
          <p:nvPr/>
        </p:nvSpPr>
        <p:spPr>
          <a:xfrm>
            <a:off x="393612" y="1054271"/>
            <a:ext cx="6772451" cy="584775"/>
          </a:xfrm>
          <a:prstGeom prst="rect">
            <a:avLst/>
          </a:prstGeom>
          <a:noFill/>
        </p:spPr>
        <p:txBody>
          <a:bodyPr wrap="square" rtlCol="0">
            <a:spAutoFit/>
          </a:bodyPr>
          <a:lstStyle/>
          <a:p>
            <a:r>
              <a:rPr lang="en-ZA" sz="3200" b="1" dirty="0" smtClean="0">
                <a:solidFill>
                  <a:schemeClr val="bg1"/>
                </a:solidFill>
                <a:latin typeface="Times New Roman" panose="02020603050405020304" pitchFamily="18" charset="0"/>
                <a:cs typeface="Times New Roman" panose="02020603050405020304" pitchFamily="18" charset="0"/>
              </a:rPr>
              <a:t>STRUKTUR PEMEGANG SAHAM</a:t>
            </a:r>
            <a:endParaRPr lang="en-ZA" sz="3200" b="1" dirty="0">
              <a:solidFill>
                <a:schemeClr val="bg1"/>
              </a:solidFill>
              <a:latin typeface="Times New Roman" panose="02020603050405020304" pitchFamily="18" charset="0"/>
              <a:cs typeface="Times New Roman" panose="02020603050405020304" pitchFamily="18" charset="0"/>
            </a:endParaRPr>
          </a:p>
        </p:txBody>
      </p:sp>
      <p:sp>
        <p:nvSpPr>
          <p:cNvPr id="31" name="Rectangle 30">
            <a:extLst>
              <a:ext uri="{FF2B5EF4-FFF2-40B4-BE49-F238E27FC236}">
                <a16:creationId xmlns:a16="http://schemas.microsoft.com/office/drawing/2014/main" id="{1F2C29AE-116F-4AC0-81CE-9691FDAB6A6E}"/>
              </a:ext>
            </a:extLst>
          </p:cNvPr>
          <p:cNvSpPr/>
          <p:nvPr/>
        </p:nvSpPr>
        <p:spPr>
          <a:xfrm>
            <a:off x="115726" y="8865941"/>
            <a:ext cx="7337904" cy="157387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33" name="TextBox 32">
            <a:extLst>
              <a:ext uri="{FF2B5EF4-FFF2-40B4-BE49-F238E27FC236}">
                <a16:creationId xmlns:a16="http://schemas.microsoft.com/office/drawing/2014/main" id="{C5116825-593F-42C1-8069-8D89EBB8F85B}"/>
              </a:ext>
            </a:extLst>
          </p:cNvPr>
          <p:cNvSpPr txBox="1"/>
          <p:nvPr/>
        </p:nvSpPr>
        <p:spPr>
          <a:xfrm>
            <a:off x="1296332" y="8932228"/>
            <a:ext cx="6157298" cy="1384995"/>
          </a:xfrm>
          <a:prstGeom prst="rect">
            <a:avLst/>
          </a:prstGeom>
          <a:noFill/>
        </p:spPr>
        <p:txBody>
          <a:bodyPr wrap="square" rtlCol="0">
            <a:spAutoFit/>
          </a:bodyPr>
          <a:lstStyle/>
          <a:p>
            <a:pPr marL="171450" indent="-171450">
              <a:buFont typeface="Wingdings" panose="05000000000000000000" pitchFamily="2" charset="2"/>
              <a:buChar char="ü"/>
            </a:pPr>
            <a:r>
              <a:rPr lang="en-ZA" sz="1200" dirty="0" smtClean="0">
                <a:solidFill>
                  <a:schemeClr val="bg1"/>
                </a:solidFill>
                <a:latin typeface="Times New Roman" panose="02020603050405020304" pitchFamily="18" charset="0"/>
                <a:cs typeface="Times New Roman" panose="02020603050405020304" pitchFamily="18" charset="0"/>
              </a:rPr>
              <a:t>SASMITA WIJAYA  125.000 (SERATUS DUA PULUH LIMA RIBU) LEMBAR SAHAM</a:t>
            </a:r>
          </a:p>
          <a:p>
            <a:pPr marL="171450" indent="-171450">
              <a:buFont typeface="Wingdings" panose="05000000000000000000" pitchFamily="2" charset="2"/>
              <a:buChar char="ü"/>
            </a:pPr>
            <a:r>
              <a:rPr lang="en-ZA" sz="1200" dirty="0" smtClean="0">
                <a:solidFill>
                  <a:schemeClr val="bg1"/>
                </a:solidFill>
                <a:latin typeface="Times New Roman" panose="02020603050405020304" pitchFamily="18" charset="0"/>
                <a:cs typeface="Times New Roman" panose="02020603050405020304" pitchFamily="18" charset="0"/>
              </a:rPr>
              <a:t>FEBRYANTO WIJAYA 100.000 (SERATUS DUA PULUH LIMA RIBU) LEMBAR SAHAM</a:t>
            </a:r>
          </a:p>
          <a:p>
            <a:pPr marL="171450" indent="-171450">
              <a:buFont typeface="Wingdings" panose="05000000000000000000" pitchFamily="2" charset="2"/>
              <a:buChar char="ü"/>
            </a:pPr>
            <a:r>
              <a:rPr lang="en-ZA" sz="1200" dirty="0" smtClean="0">
                <a:solidFill>
                  <a:schemeClr val="bg1"/>
                </a:solidFill>
              </a:rPr>
              <a:t>NY. AGUSTINE WIJAYA 75.000 </a:t>
            </a:r>
            <a:r>
              <a:rPr lang="en-ZA" sz="1200" dirty="0" smtClean="0">
                <a:solidFill>
                  <a:schemeClr val="bg1"/>
                </a:solidFill>
                <a:latin typeface="Times New Roman" panose="02020603050405020304" pitchFamily="18" charset="0"/>
                <a:cs typeface="Times New Roman" panose="02020603050405020304" pitchFamily="18" charset="0"/>
              </a:rPr>
              <a:t>(TUJUH PULUH LIMA RIBU) LEMBAR SAHAM</a:t>
            </a:r>
          </a:p>
          <a:p>
            <a:pPr marL="171450" indent="-171450">
              <a:buFont typeface="Wingdings" panose="05000000000000000000" pitchFamily="2" charset="2"/>
              <a:buChar char="ü"/>
            </a:pPr>
            <a:r>
              <a:rPr lang="en-ZA" sz="1200" dirty="0" smtClean="0">
                <a:solidFill>
                  <a:schemeClr val="bg1"/>
                </a:solidFill>
              </a:rPr>
              <a:t>ALBERT WIHARDJO 75.000 </a:t>
            </a:r>
            <a:r>
              <a:rPr lang="en-ZA" sz="1200" dirty="0" smtClean="0">
                <a:solidFill>
                  <a:schemeClr val="bg1"/>
                </a:solidFill>
                <a:latin typeface="Times New Roman" panose="02020603050405020304" pitchFamily="18" charset="0"/>
                <a:cs typeface="Times New Roman" panose="02020603050405020304" pitchFamily="18" charset="0"/>
              </a:rPr>
              <a:t>(TUJUH PULUH LIMA RIBU) LEMBAR SAHAM</a:t>
            </a:r>
          </a:p>
          <a:p>
            <a:pPr marL="171450" indent="-171450">
              <a:buFont typeface="Wingdings" panose="05000000000000000000" pitchFamily="2" charset="2"/>
              <a:buChar char="ü"/>
            </a:pPr>
            <a:r>
              <a:rPr lang="en-ZA" sz="1200" dirty="0" smtClean="0">
                <a:solidFill>
                  <a:schemeClr val="bg1"/>
                </a:solidFill>
                <a:latin typeface="Times New Roman" panose="02020603050405020304" pitchFamily="18" charset="0"/>
                <a:cs typeface="Times New Roman" panose="02020603050405020304" pitchFamily="18" charset="0"/>
              </a:rPr>
              <a:t>EDWIN SANTOSO 45.000 (EMPAT PULUH LIMA RIBU) LEMBAR SAHAM</a:t>
            </a:r>
          </a:p>
          <a:p>
            <a:pPr marL="171450" indent="-171450">
              <a:buFont typeface="Wingdings" panose="05000000000000000000" pitchFamily="2" charset="2"/>
              <a:buChar char="ü"/>
            </a:pPr>
            <a:r>
              <a:rPr lang="en-ZA" sz="1200" dirty="0" smtClean="0">
                <a:solidFill>
                  <a:schemeClr val="bg1"/>
                </a:solidFill>
                <a:latin typeface="Times New Roman" panose="02020603050405020304" pitchFamily="18" charset="0"/>
                <a:cs typeface="Times New Roman" panose="02020603050405020304" pitchFamily="18" charset="0"/>
              </a:rPr>
              <a:t>STANLEY UNTORO 65.000 (ENAM PULUH LIMA RIBU) LEMBAR SAHAM</a:t>
            </a:r>
          </a:p>
          <a:p>
            <a:pPr marL="171450" indent="-171450">
              <a:buFont typeface="Wingdings" panose="05000000000000000000" pitchFamily="2" charset="2"/>
              <a:buChar char="ü"/>
            </a:pPr>
            <a:r>
              <a:rPr lang="en-ZA" sz="1200" dirty="0" smtClean="0">
                <a:solidFill>
                  <a:schemeClr val="bg1"/>
                </a:solidFill>
                <a:latin typeface="Times New Roman" panose="02020603050405020304" pitchFamily="18" charset="0"/>
                <a:cs typeface="Times New Roman" panose="02020603050405020304" pitchFamily="18" charset="0"/>
              </a:rPr>
              <a:t>RUDOLF ANDREW, BSC 15.000 (LIMA BELAS RIBU) LEMBAR SAHAM</a:t>
            </a:r>
            <a:endParaRPr lang="en-ZA" sz="1200" dirty="0">
              <a:solidFill>
                <a:schemeClr val="bg1"/>
              </a:solidFill>
              <a:latin typeface="Times New Roman" panose="02020603050405020304" pitchFamily="18" charset="0"/>
              <a:cs typeface="Times New Roman" panose="02020603050405020304" pitchFamily="18" charset="0"/>
            </a:endParaRPr>
          </a:p>
        </p:txBody>
      </p:sp>
      <p:sp>
        <p:nvSpPr>
          <p:cNvPr id="48" name="TextBox 47">
            <a:extLst>
              <a:ext uri="{FF2B5EF4-FFF2-40B4-BE49-F238E27FC236}">
                <a16:creationId xmlns:a16="http://schemas.microsoft.com/office/drawing/2014/main" id="{2FE608B8-E3E8-498D-83A9-F039DE947241}"/>
              </a:ext>
            </a:extLst>
          </p:cNvPr>
          <p:cNvSpPr txBox="1"/>
          <p:nvPr/>
        </p:nvSpPr>
        <p:spPr>
          <a:xfrm>
            <a:off x="832100" y="203200"/>
            <a:ext cx="6165600" cy="369332"/>
          </a:xfrm>
          <a:prstGeom prst="rect">
            <a:avLst/>
          </a:prstGeom>
          <a:noFill/>
        </p:spPr>
        <p:txBody>
          <a:bodyPr wrap="square" rtlCol="0">
            <a:spAutoFit/>
          </a:bodyPr>
          <a:lstStyle/>
          <a:p>
            <a:r>
              <a:rPr lang="en-ZA" dirty="0">
                <a:solidFill>
                  <a:srgbClr val="262626"/>
                </a:solidFill>
              </a:rPr>
              <a:t>PT. BPR MUARA </a:t>
            </a:r>
            <a:r>
              <a:rPr lang="en-ZA" dirty="0">
                <a:solidFill>
                  <a:srgbClr val="FF0000"/>
                </a:solidFill>
              </a:rPr>
              <a:t>SUMBER DANA</a:t>
            </a:r>
          </a:p>
        </p:txBody>
      </p:sp>
      <p:pic>
        <p:nvPicPr>
          <p:cNvPr id="50" name="Graphic 49" descr="Lightbulb">
            <a:extLst>
              <a:ext uri="{FF2B5EF4-FFF2-40B4-BE49-F238E27FC236}">
                <a16:creationId xmlns:a16="http://schemas.microsoft.com/office/drawing/2014/main" id="{B36357ED-875E-4A70-B68F-A5365243601F}"/>
              </a:ext>
            </a:extLst>
          </p:cNvPr>
          <p:cNvPicPr>
            <a:picLocks noChangeAspect="1"/>
          </p:cNvPicPr>
          <p:nvPr/>
        </p:nvPicPr>
        <p:blipFill>
          <a:blip r:embed="rId4" cstate="hq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p:blipFill>
        <p:spPr>
          <a:xfrm>
            <a:off x="162442" y="9126465"/>
            <a:ext cx="1076027" cy="1076027"/>
          </a:xfrm>
          <a:prstGeom prst="rect">
            <a:avLst/>
          </a:prstGeom>
        </p:spPr>
      </p:pic>
      <p:grpSp>
        <p:nvGrpSpPr>
          <p:cNvPr id="13" name="Group 12"/>
          <p:cNvGrpSpPr/>
          <p:nvPr/>
        </p:nvGrpSpPr>
        <p:grpSpPr>
          <a:xfrm>
            <a:off x="2803972" y="3072134"/>
            <a:ext cx="1934633" cy="1346746"/>
            <a:chOff x="430443" y="3067250"/>
            <a:chExt cx="1934633" cy="1346746"/>
          </a:xfrm>
        </p:grpSpPr>
        <p:sp>
          <p:nvSpPr>
            <p:cNvPr id="75" name="Rectangle 74">
              <a:extLst>
                <a:ext uri="{FF2B5EF4-FFF2-40B4-BE49-F238E27FC236}">
                  <a16:creationId xmlns:a16="http://schemas.microsoft.com/office/drawing/2014/main" id="{D2E8C390-5983-4C54-B22A-119458E3378B}"/>
                </a:ext>
              </a:extLst>
            </p:cNvPr>
            <p:cNvSpPr/>
            <p:nvPr/>
          </p:nvSpPr>
          <p:spPr>
            <a:xfrm>
              <a:off x="462828" y="3067250"/>
              <a:ext cx="1861185" cy="1346746"/>
            </a:xfrm>
            <a:prstGeom prst="rect">
              <a:avLst/>
            </a:prstGeom>
            <a:noFill/>
            <a:ln>
              <a:solidFill>
                <a:srgbClr val="B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76" name="TextBox 75">
              <a:extLst>
                <a:ext uri="{FF2B5EF4-FFF2-40B4-BE49-F238E27FC236}">
                  <a16:creationId xmlns:a16="http://schemas.microsoft.com/office/drawing/2014/main" id="{A8E8FE5D-25F1-43DE-8FA6-C968DDC18DA1}"/>
                </a:ext>
              </a:extLst>
            </p:cNvPr>
            <p:cNvSpPr txBox="1"/>
            <p:nvPr/>
          </p:nvSpPr>
          <p:spPr>
            <a:xfrm>
              <a:off x="430443" y="3305795"/>
              <a:ext cx="1934633" cy="923330"/>
            </a:xfrm>
            <a:prstGeom prst="rect">
              <a:avLst/>
            </a:prstGeom>
            <a:noFill/>
          </p:spPr>
          <p:txBody>
            <a:bodyPr wrap="square" rtlCol="0">
              <a:spAutoFit/>
            </a:bodyPr>
            <a:lstStyle/>
            <a:p>
              <a:pPr algn="ctr"/>
              <a:r>
                <a:rPr lang="en-ZA" b="1" u="sng" dirty="0" err="1" smtClean="0">
                  <a:solidFill>
                    <a:schemeClr val="bg1"/>
                  </a:solidFill>
                  <a:latin typeface="Times New Roman" panose="02020603050405020304" pitchFamily="18" charset="0"/>
                  <a:cs typeface="Times New Roman" panose="02020603050405020304" pitchFamily="18" charset="0"/>
                </a:rPr>
                <a:t>Sasmita</a:t>
              </a:r>
              <a:r>
                <a:rPr lang="en-ZA" b="1" u="sng" dirty="0" smtClean="0">
                  <a:solidFill>
                    <a:schemeClr val="bg1"/>
                  </a:solidFill>
                  <a:latin typeface="Times New Roman" panose="02020603050405020304" pitchFamily="18" charset="0"/>
                  <a:cs typeface="Times New Roman" panose="02020603050405020304" pitchFamily="18" charset="0"/>
                </a:rPr>
                <a:t> </a:t>
              </a:r>
              <a:r>
                <a:rPr lang="en-ZA" b="1" u="sng" dirty="0" err="1" smtClean="0">
                  <a:solidFill>
                    <a:schemeClr val="bg1"/>
                  </a:solidFill>
                  <a:latin typeface="Times New Roman" panose="02020603050405020304" pitchFamily="18" charset="0"/>
                  <a:cs typeface="Times New Roman" panose="02020603050405020304" pitchFamily="18" charset="0"/>
                </a:rPr>
                <a:t>Wijaya</a:t>
              </a:r>
              <a:endParaRPr lang="en-ZA" b="1" u="sng" dirty="0" smtClean="0">
                <a:solidFill>
                  <a:schemeClr val="bg1"/>
                </a:solidFill>
                <a:latin typeface="Times New Roman" panose="02020603050405020304" pitchFamily="18" charset="0"/>
                <a:cs typeface="Times New Roman" panose="02020603050405020304" pitchFamily="18" charset="0"/>
              </a:endParaRPr>
            </a:p>
            <a:p>
              <a:pPr algn="ctr"/>
              <a:r>
                <a:rPr lang="en-ZA" b="1" dirty="0" err="1" smtClean="0">
                  <a:solidFill>
                    <a:schemeClr val="bg1"/>
                  </a:solidFill>
                  <a:latin typeface="Times New Roman" panose="02020603050405020304" pitchFamily="18" charset="0"/>
                  <a:cs typeface="Times New Roman" panose="02020603050405020304" pitchFamily="18" charset="0"/>
                </a:rPr>
                <a:t>Pemegang</a:t>
              </a:r>
              <a:r>
                <a:rPr lang="en-ZA" b="1" dirty="0" smtClean="0">
                  <a:solidFill>
                    <a:schemeClr val="bg1"/>
                  </a:solidFill>
                  <a:latin typeface="Times New Roman" panose="02020603050405020304" pitchFamily="18" charset="0"/>
                  <a:cs typeface="Times New Roman" panose="02020603050405020304" pitchFamily="18" charset="0"/>
                </a:rPr>
                <a:t> </a:t>
              </a:r>
              <a:r>
                <a:rPr lang="en-ZA" b="1" dirty="0" err="1" smtClean="0">
                  <a:solidFill>
                    <a:schemeClr val="bg1"/>
                  </a:solidFill>
                  <a:latin typeface="Times New Roman" panose="02020603050405020304" pitchFamily="18" charset="0"/>
                  <a:cs typeface="Times New Roman" panose="02020603050405020304" pitchFamily="18" charset="0"/>
                </a:rPr>
                <a:t>Saham</a:t>
              </a:r>
              <a:r>
                <a:rPr lang="en-ZA" b="1" dirty="0" smtClean="0">
                  <a:solidFill>
                    <a:schemeClr val="bg1"/>
                  </a:solidFill>
                  <a:latin typeface="Times New Roman" panose="02020603050405020304" pitchFamily="18" charset="0"/>
                  <a:cs typeface="Times New Roman" panose="02020603050405020304" pitchFamily="18" charset="0"/>
                </a:rPr>
                <a:t> </a:t>
              </a:r>
              <a:r>
                <a:rPr lang="en-ZA" b="1" dirty="0" err="1" smtClean="0">
                  <a:solidFill>
                    <a:schemeClr val="bg1"/>
                  </a:solidFill>
                  <a:latin typeface="Times New Roman" panose="02020603050405020304" pitchFamily="18" charset="0"/>
                  <a:cs typeface="Times New Roman" panose="02020603050405020304" pitchFamily="18" charset="0"/>
                </a:rPr>
                <a:t>Kendali</a:t>
              </a:r>
              <a:endParaRPr lang="en-ZA" b="1" dirty="0">
                <a:solidFill>
                  <a:schemeClr val="bg1"/>
                </a:solidFill>
                <a:latin typeface="Times New Roman" panose="02020603050405020304" pitchFamily="18" charset="0"/>
                <a:cs typeface="Times New Roman" panose="02020603050405020304" pitchFamily="18" charset="0"/>
              </a:endParaRPr>
            </a:p>
          </p:txBody>
        </p:sp>
      </p:grpSp>
      <p:grpSp>
        <p:nvGrpSpPr>
          <p:cNvPr id="12" name="Group 11"/>
          <p:cNvGrpSpPr/>
          <p:nvPr/>
        </p:nvGrpSpPr>
        <p:grpSpPr>
          <a:xfrm>
            <a:off x="183022" y="4642035"/>
            <a:ext cx="2165803" cy="1346746"/>
            <a:chOff x="2812519" y="3066523"/>
            <a:chExt cx="1934633" cy="1346746"/>
          </a:xfrm>
        </p:grpSpPr>
        <p:sp>
          <p:nvSpPr>
            <p:cNvPr id="74" name="Rectangle 73">
              <a:extLst>
                <a:ext uri="{FF2B5EF4-FFF2-40B4-BE49-F238E27FC236}">
                  <a16:creationId xmlns:a16="http://schemas.microsoft.com/office/drawing/2014/main" id="{5E3553B5-EBF9-4742-B4FA-9A7CB2420F67}"/>
                </a:ext>
              </a:extLst>
            </p:cNvPr>
            <p:cNvSpPr/>
            <p:nvPr/>
          </p:nvSpPr>
          <p:spPr>
            <a:xfrm>
              <a:off x="2849245" y="3066523"/>
              <a:ext cx="1861185" cy="1346746"/>
            </a:xfrm>
            <a:prstGeom prst="rect">
              <a:avLst/>
            </a:prstGeom>
            <a:noFill/>
            <a:ln>
              <a:solidFill>
                <a:srgbClr val="B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77" name="TextBox 76">
              <a:extLst>
                <a:ext uri="{FF2B5EF4-FFF2-40B4-BE49-F238E27FC236}">
                  <a16:creationId xmlns:a16="http://schemas.microsoft.com/office/drawing/2014/main" id="{3ABEA13B-818A-47FA-ADCB-397F5E2F40DD}"/>
                </a:ext>
              </a:extLst>
            </p:cNvPr>
            <p:cNvSpPr txBox="1"/>
            <p:nvPr/>
          </p:nvSpPr>
          <p:spPr>
            <a:xfrm>
              <a:off x="2812519" y="3307716"/>
              <a:ext cx="1934633" cy="923330"/>
            </a:xfrm>
            <a:prstGeom prst="rect">
              <a:avLst/>
            </a:prstGeom>
            <a:noFill/>
          </p:spPr>
          <p:txBody>
            <a:bodyPr wrap="square" rtlCol="0">
              <a:spAutoFit/>
            </a:bodyPr>
            <a:lstStyle/>
            <a:p>
              <a:pPr algn="ctr"/>
              <a:r>
                <a:rPr lang="en-ZA" b="1" u="sng" dirty="0" err="1" smtClean="0">
                  <a:solidFill>
                    <a:schemeClr val="bg1"/>
                  </a:solidFill>
                  <a:latin typeface="Times New Roman" panose="02020603050405020304" pitchFamily="18" charset="0"/>
                  <a:cs typeface="Times New Roman" panose="02020603050405020304" pitchFamily="18" charset="0"/>
                </a:rPr>
                <a:t>Febryanto</a:t>
              </a:r>
              <a:r>
                <a:rPr lang="en-ZA" b="1" u="sng" dirty="0" smtClean="0">
                  <a:solidFill>
                    <a:schemeClr val="bg1"/>
                  </a:solidFill>
                  <a:latin typeface="Times New Roman" panose="02020603050405020304" pitchFamily="18" charset="0"/>
                  <a:cs typeface="Times New Roman" panose="02020603050405020304" pitchFamily="18" charset="0"/>
                </a:rPr>
                <a:t> </a:t>
              </a:r>
              <a:r>
                <a:rPr lang="en-ZA" b="1" u="sng" dirty="0" err="1" smtClean="0">
                  <a:solidFill>
                    <a:schemeClr val="bg1"/>
                  </a:solidFill>
                  <a:latin typeface="Times New Roman" panose="02020603050405020304" pitchFamily="18" charset="0"/>
                  <a:cs typeface="Times New Roman" panose="02020603050405020304" pitchFamily="18" charset="0"/>
                </a:rPr>
                <a:t>Wijaya</a:t>
              </a:r>
              <a:endParaRPr lang="en-ZA" b="1" u="sng" dirty="0">
                <a:solidFill>
                  <a:schemeClr val="bg1"/>
                </a:solidFill>
                <a:latin typeface="Times New Roman" panose="02020603050405020304" pitchFamily="18" charset="0"/>
                <a:cs typeface="Times New Roman" panose="02020603050405020304" pitchFamily="18" charset="0"/>
              </a:endParaRPr>
            </a:p>
            <a:p>
              <a:pPr algn="ctr"/>
              <a:r>
                <a:rPr lang="en-ZA" b="1" i="1" dirty="0" err="1" smtClean="0">
                  <a:solidFill>
                    <a:schemeClr val="bg1"/>
                  </a:solidFill>
                  <a:latin typeface="Times New Roman" panose="02020603050405020304" pitchFamily="18" charset="0"/>
                  <a:cs typeface="Times New Roman" panose="02020603050405020304" pitchFamily="18" charset="0"/>
                </a:rPr>
                <a:t>Pemegang</a:t>
              </a:r>
              <a:r>
                <a:rPr lang="en-ZA" b="1" i="1" dirty="0" smtClean="0">
                  <a:solidFill>
                    <a:schemeClr val="bg1"/>
                  </a:solidFill>
                  <a:latin typeface="Times New Roman" panose="02020603050405020304" pitchFamily="18" charset="0"/>
                  <a:cs typeface="Times New Roman" panose="02020603050405020304" pitchFamily="18" charset="0"/>
                </a:rPr>
                <a:t> </a:t>
              </a:r>
              <a:r>
                <a:rPr lang="en-ZA" b="1" i="1" dirty="0" err="1" smtClean="0">
                  <a:solidFill>
                    <a:schemeClr val="bg1"/>
                  </a:solidFill>
                  <a:latin typeface="Times New Roman" panose="02020603050405020304" pitchFamily="18" charset="0"/>
                  <a:cs typeface="Times New Roman" panose="02020603050405020304" pitchFamily="18" charset="0"/>
                </a:rPr>
                <a:t>Saham</a:t>
              </a:r>
              <a:endParaRPr lang="en-ZA" b="1" i="1" dirty="0">
                <a:solidFill>
                  <a:schemeClr val="bg1"/>
                </a:solidFill>
                <a:latin typeface="Times New Roman" panose="02020603050405020304" pitchFamily="18" charset="0"/>
                <a:cs typeface="Times New Roman" panose="02020603050405020304" pitchFamily="18" charset="0"/>
              </a:endParaRPr>
            </a:p>
          </p:txBody>
        </p:sp>
      </p:grpSp>
      <p:sp>
        <p:nvSpPr>
          <p:cNvPr id="78" name="TextBox 77">
            <a:extLst>
              <a:ext uri="{FF2B5EF4-FFF2-40B4-BE49-F238E27FC236}">
                <a16:creationId xmlns:a16="http://schemas.microsoft.com/office/drawing/2014/main" id="{3ABEA13B-818A-47FA-ADCB-397F5E2F40DD}"/>
              </a:ext>
            </a:extLst>
          </p:cNvPr>
          <p:cNvSpPr txBox="1"/>
          <p:nvPr/>
        </p:nvSpPr>
        <p:spPr>
          <a:xfrm>
            <a:off x="2440280" y="1649856"/>
            <a:ext cx="2679114" cy="461665"/>
          </a:xfrm>
          <a:prstGeom prst="rect">
            <a:avLst/>
          </a:prstGeom>
          <a:noFill/>
        </p:spPr>
        <p:txBody>
          <a:bodyPr wrap="square" rtlCol="0">
            <a:spAutoFit/>
          </a:bodyPr>
          <a:lstStyle/>
          <a:p>
            <a:pPr algn="ctr"/>
            <a:r>
              <a:rPr lang="en-ZA" sz="2400" b="1" i="1" dirty="0" smtClean="0">
                <a:solidFill>
                  <a:schemeClr val="bg1"/>
                </a:solidFill>
                <a:latin typeface="Times New Roman" panose="02020603050405020304" pitchFamily="18" charset="0"/>
                <a:cs typeface="Times New Roman" panose="02020603050405020304" pitchFamily="18" charset="0"/>
              </a:rPr>
              <a:t>[STAKEHOLDER]</a:t>
            </a:r>
            <a:endParaRPr lang="en-ZA" sz="2000" i="1" dirty="0">
              <a:solidFill>
                <a:schemeClr val="bg1"/>
              </a:solidFill>
              <a:latin typeface="Times New Roman" panose="02020603050405020304" pitchFamily="18" charset="0"/>
              <a:cs typeface="Times New Roman" panose="02020603050405020304" pitchFamily="18" charset="0"/>
            </a:endParaRPr>
          </a:p>
        </p:txBody>
      </p:sp>
      <p:grpSp>
        <p:nvGrpSpPr>
          <p:cNvPr id="14" name="Group 13"/>
          <p:cNvGrpSpPr/>
          <p:nvPr/>
        </p:nvGrpSpPr>
        <p:grpSpPr>
          <a:xfrm>
            <a:off x="2565507" y="4632847"/>
            <a:ext cx="2355004" cy="1332360"/>
            <a:chOff x="2597997" y="4888352"/>
            <a:chExt cx="2355004" cy="1332360"/>
          </a:xfrm>
        </p:grpSpPr>
        <p:sp>
          <p:nvSpPr>
            <p:cNvPr id="73" name="Rectangle 72">
              <a:extLst>
                <a:ext uri="{FF2B5EF4-FFF2-40B4-BE49-F238E27FC236}">
                  <a16:creationId xmlns:a16="http://schemas.microsoft.com/office/drawing/2014/main" id="{D2E8C390-5983-4C54-B22A-119458E3378B}"/>
                </a:ext>
              </a:extLst>
            </p:cNvPr>
            <p:cNvSpPr/>
            <p:nvPr/>
          </p:nvSpPr>
          <p:spPr>
            <a:xfrm>
              <a:off x="2670981" y="4888352"/>
              <a:ext cx="2265597" cy="1332360"/>
            </a:xfrm>
            <a:prstGeom prst="rect">
              <a:avLst/>
            </a:prstGeom>
            <a:noFill/>
            <a:ln>
              <a:solidFill>
                <a:srgbClr val="B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90" name="TextBox 89">
              <a:extLst>
                <a:ext uri="{FF2B5EF4-FFF2-40B4-BE49-F238E27FC236}">
                  <a16:creationId xmlns:a16="http://schemas.microsoft.com/office/drawing/2014/main" id="{3ABEA13B-818A-47FA-ADCB-397F5E2F40DD}"/>
                </a:ext>
              </a:extLst>
            </p:cNvPr>
            <p:cNvSpPr txBox="1"/>
            <p:nvPr/>
          </p:nvSpPr>
          <p:spPr>
            <a:xfrm>
              <a:off x="2597997" y="5232431"/>
              <a:ext cx="2355004" cy="646331"/>
            </a:xfrm>
            <a:prstGeom prst="rect">
              <a:avLst/>
            </a:prstGeom>
            <a:noFill/>
          </p:spPr>
          <p:txBody>
            <a:bodyPr wrap="square" rtlCol="0">
              <a:spAutoFit/>
            </a:bodyPr>
            <a:lstStyle/>
            <a:p>
              <a:pPr algn="ctr"/>
              <a:r>
                <a:rPr lang="en-ZA" b="1" u="sng" dirty="0" err="1" smtClean="0">
                  <a:solidFill>
                    <a:schemeClr val="bg1"/>
                  </a:solidFill>
                  <a:latin typeface="Times New Roman" panose="02020603050405020304" pitchFamily="18" charset="0"/>
                  <a:cs typeface="Times New Roman" panose="02020603050405020304" pitchFamily="18" charset="0"/>
                </a:rPr>
                <a:t>Ny</a:t>
              </a:r>
              <a:r>
                <a:rPr lang="en-ZA" b="1" u="sng" dirty="0" smtClean="0">
                  <a:solidFill>
                    <a:schemeClr val="bg1"/>
                  </a:solidFill>
                  <a:latin typeface="Times New Roman" panose="02020603050405020304" pitchFamily="18" charset="0"/>
                  <a:cs typeface="Times New Roman" panose="02020603050405020304" pitchFamily="18" charset="0"/>
                </a:rPr>
                <a:t>. </a:t>
              </a:r>
              <a:r>
                <a:rPr lang="en-ZA" b="1" u="sng" dirty="0" err="1" smtClean="0">
                  <a:solidFill>
                    <a:schemeClr val="bg1"/>
                  </a:solidFill>
                  <a:latin typeface="Times New Roman" panose="02020603050405020304" pitchFamily="18" charset="0"/>
                  <a:cs typeface="Times New Roman" panose="02020603050405020304" pitchFamily="18" charset="0"/>
                </a:rPr>
                <a:t>Agustine</a:t>
              </a:r>
              <a:r>
                <a:rPr lang="en-ZA" b="1" u="sng" dirty="0" smtClean="0">
                  <a:solidFill>
                    <a:schemeClr val="bg1"/>
                  </a:solidFill>
                  <a:latin typeface="Times New Roman" panose="02020603050405020304" pitchFamily="18" charset="0"/>
                  <a:cs typeface="Times New Roman" panose="02020603050405020304" pitchFamily="18" charset="0"/>
                </a:rPr>
                <a:t> </a:t>
              </a:r>
              <a:r>
                <a:rPr lang="en-ZA" b="1" u="sng" dirty="0" err="1" smtClean="0">
                  <a:solidFill>
                    <a:schemeClr val="bg1"/>
                  </a:solidFill>
                  <a:latin typeface="Times New Roman" panose="02020603050405020304" pitchFamily="18" charset="0"/>
                  <a:cs typeface="Times New Roman" panose="02020603050405020304" pitchFamily="18" charset="0"/>
                </a:rPr>
                <a:t>Wijaya</a:t>
              </a:r>
              <a:endParaRPr lang="en-ZA" b="1" u="sng" dirty="0">
                <a:solidFill>
                  <a:schemeClr val="bg1"/>
                </a:solidFill>
                <a:latin typeface="Times New Roman" panose="02020603050405020304" pitchFamily="18" charset="0"/>
                <a:cs typeface="Times New Roman" panose="02020603050405020304" pitchFamily="18" charset="0"/>
              </a:endParaRPr>
            </a:p>
            <a:p>
              <a:pPr algn="ctr"/>
              <a:r>
                <a:rPr lang="en-ZA" b="1" i="1" dirty="0" err="1" smtClean="0">
                  <a:solidFill>
                    <a:schemeClr val="bg1"/>
                  </a:solidFill>
                  <a:latin typeface="Times New Roman" panose="02020603050405020304" pitchFamily="18" charset="0"/>
                  <a:cs typeface="Times New Roman" panose="02020603050405020304" pitchFamily="18" charset="0"/>
                </a:rPr>
                <a:t>Pemegang</a:t>
              </a:r>
              <a:r>
                <a:rPr lang="en-ZA" b="1" i="1" dirty="0" smtClean="0">
                  <a:solidFill>
                    <a:schemeClr val="bg1"/>
                  </a:solidFill>
                  <a:latin typeface="Times New Roman" panose="02020603050405020304" pitchFamily="18" charset="0"/>
                  <a:cs typeface="Times New Roman" panose="02020603050405020304" pitchFamily="18" charset="0"/>
                </a:rPr>
                <a:t> </a:t>
              </a:r>
              <a:r>
                <a:rPr lang="en-ZA" b="1" i="1" dirty="0" err="1" smtClean="0">
                  <a:solidFill>
                    <a:schemeClr val="bg1"/>
                  </a:solidFill>
                  <a:latin typeface="Times New Roman" panose="02020603050405020304" pitchFamily="18" charset="0"/>
                  <a:cs typeface="Times New Roman" panose="02020603050405020304" pitchFamily="18" charset="0"/>
                </a:rPr>
                <a:t>Saham</a:t>
              </a:r>
              <a:endParaRPr lang="en-ZA" b="1" i="1" dirty="0">
                <a:solidFill>
                  <a:schemeClr val="bg1"/>
                </a:solidFill>
                <a:latin typeface="Times New Roman" panose="02020603050405020304" pitchFamily="18" charset="0"/>
                <a:cs typeface="Times New Roman" panose="02020603050405020304" pitchFamily="18" charset="0"/>
              </a:endParaRPr>
            </a:p>
          </p:txBody>
        </p:sp>
      </p:grpSp>
      <p:grpSp>
        <p:nvGrpSpPr>
          <p:cNvPr id="3" name="Group 2"/>
          <p:cNvGrpSpPr/>
          <p:nvPr/>
        </p:nvGrpSpPr>
        <p:grpSpPr>
          <a:xfrm>
            <a:off x="5114924" y="6310256"/>
            <a:ext cx="1934633" cy="1346746"/>
            <a:chOff x="5124184" y="4991806"/>
            <a:chExt cx="1934633" cy="1346746"/>
          </a:xfrm>
        </p:grpSpPr>
        <p:sp>
          <p:nvSpPr>
            <p:cNvPr id="87" name="Rectangle 86">
              <a:extLst>
                <a:ext uri="{FF2B5EF4-FFF2-40B4-BE49-F238E27FC236}">
                  <a16:creationId xmlns:a16="http://schemas.microsoft.com/office/drawing/2014/main" id="{D2E8C390-5983-4C54-B22A-119458E3378B}"/>
                </a:ext>
              </a:extLst>
            </p:cNvPr>
            <p:cNvSpPr/>
            <p:nvPr/>
          </p:nvSpPr>
          <p:spPr>
            <a:xfrm>
              <a:off x="5166374" y="4991806"/>
              <a:ext cx="1861185" cy="1346746"/>
            </a:xfrm>
            <a:prstGeom prst="rect">
              <a:avLst/>
            </a:prstGeom>
            <a:noFill/>
            <a:ln>
              <a:solidFill>
                <a:srgbClr val="B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92" name="TextBox 91">
              <a:extLst>
                <a:ext uri="{FF2B5EF4-FFF2-40B4-BE49-F238E27FC236}">
                  <a16:creationId xmlns:a16="http://schemas.microsoft.com/office/drawing/2014/main" id="{3ABEA13B-818A-47FA-ADCB-397F5E2F40DD}"/>
                </a:ext>
              </a:extLst>
            </p:cNvPr>
            <p:cNvSpPr txBox="1"/>
            <p:nvPr/>
          </p:nvSpPr>
          <p:spPr>
            <a:xfrm>
              <a:off x="5124184" y="5269032"/>
              <a:ext cx="1934633" cy="646331"/>
            </a:xfrm>
            <a:prstGeom prst="rect">
              <a:avLst/>
            </a:prstGeom>
            <a:noFill/>
          </p:spPr>
          <p:txBody>
            <a:bodyPr wrap="square" rtlCol="0">
              <a:spAutoFit/>
            </a:bodyPr>
            <a:lstStyle/>
            <a:p>
              <a:pPr algn="ctr"/>
              <a:r>
                <a:rPr lang="en-ZA" b="1" u="sng" dirty="0" smtClean="0">
                  <a:latin typeface="Times New Roman" panose="02020603050405020304" pitchFamily="18" charset="0"/>
                  <a:cs typeface="Times New Roman" panose="02020603050405020304" pitchFamily="18" charset="0"/>
                </a:rPr>
                <a:t>Stanley </a:t>
              </a:r>
              <a:r>
                <a:rPr lang="en-ZA" b="1" u="sng" dirty="0" err="1" smtClean="0">
                  <a:latin typeface="Times New Roman" panose="02020603050405020304" pitchFamily="18" charset="0"/>
                  <a:cs typeface="Times New Roman" panose="02020603050405020304" pitchFamily="18" charset="0"/>
                </a:rPr>
                <a:t>Untoro</a:t>
              </a:r>
              <a:endParaRPr lang="en-ZA" b="1" u="sng" dirty="0">
                <a:latin typeface="Times New Roman" panose="02020603050405020304" pitchFamily="18" charset="0"/>
                <a:cs typeface="Times New Roman" panose="02020603050405020304" pitchFamily="18" charset="0"/>
              </a:endParaRPr>
            </a:p>
            <a:p>
              <a:pPr algn="ctr"/>
              <a:r>
                <a:rPr lang="en-ZA" b="1" i="1" dirty="0" err="1" smtClean="0">
                  <a:latin typeface="Times New Roman" panose="02020603050405020304" pitchFamily="18" charset="0"/>
                  <a:cs typeface="Times New Roman" panose="02020603050405020304" pitchFamily="18" charset="0"/>
                </a:rPr>
                <a:t>Pemegang</a:t>
              </a:r>
              <a:r>
                <a:rPr lang="en-ZA" b="1" i="1" dirty="0" smtClean="0">
                  <a:latin typeface="Times New Roman" panose="02020603050405020304" pitchFamily="18" charset="0"/>
                  <a:cs typeface="Times New Roman" panose="02020603050405020304" pitchFamily="18" charset="0"/>
                </a:rPr>
                <a:t> </a:t>
              </a:r>
              <a:r>
                <a:rPr lang="en-ZA" b="1" i="1" dirty="0" err="1" smtClean="0">
                  <a:latin typeface="Times New Roman" panose="02020603050405020304" pitchFamily="18" charset="0"/>
                  <a:cs typeface="Times New Roman" panose="02020603050405020304" pitchFamily="18" charset="0"/>
                </a:rPr>
                <a:t>Saham</a:t>
              </a:r>
              <a:endParaRPr lang="en-ZA" b="1" i="1" dirty="0">
                <a:latin typeface="Times New Roman" panose="02020603050405020304" pitchFamily="18" charset="0"/>
                <a:cs typeface="Times New Roman" panose="02020603050405020304" pitchFamily="18" charset="0"/>
              </a:endParaRPr>
            </a:p>
          </p:txBody>
        </p:sp>
      </p:grpSp>
      <p:grpSp>
        <p:nvGrpSpPr>
          <p:cNvPr id="8" name="Group 7"/>
          <p:cNvGrpSpPr/>
          <p:nvPr/>
        </p:nvGrpSpPr>
        <p:grpSpPr>
          <a:xfrm>
            <a:off x="393613" y="6309611"/>
            <a:ext cx="1934633" cy="1346746"/>
            <a:chOff x="2812521" y="4998030"/>
            <a:chExt cx="1934633" cy="1346746"/>
          </a:xfrm>
        </p:grpSpPr>
        <p:sp>
          <p:nvSpPr>
            <p:cNvPr id="91" name="TextBox 90">
              <a:extLst>
                <a:ext uri="{FF2B5EF4-FFF2-40B4-BE49-F238E27FC236}">
                  <a16:creationId xmlns:a16="http://schemas.microsoft.com/office/drawing/2014/main" id="{3ABEA13B-818A-47FA-ADCB-397F5E2F40DD}"/>
                </a:ext>
              </a:extLst>
            </p:cNvPr>
            <p:cNvSpPr txBox="1"/>
            <p:nvPr/>
          </p:nvSpPr>
          <p:spPr>
            <a:xfrm>
              <a:off x="2812521" y="5269032"/>
              <a:ext cx="1934633" cy="646331"/>
            </a:xfrm>
            <a:prstGeom prst="rect">
              <a:avLst/>
            </a:prstGeom>
            <a:noFill/>
          </p:spPr>
          <p:txBody>
            <a:bodyPr wrap="square" rtlCol="0">
              <a:spAutoFit/>
            </a:bodyPr>
            <a:lstStyle/>
            <a:p>
              <a:pPr algn="ctr"/>
              <a:r>
                <a:rPr lang="en-ZA" b="1" u="sng" dirty="0" smtClean="0">
                  <a:latin typeface="Times New Roman" panose="02020603050405020304" pitchFamily="18" charset="0"/>
                  <a:cs typeface="Times New Roman" panose="02020603050405020304" pitchFamily="18" charset="0"/>
                </a:rPr>
                <a:t>Albert </a:t>
              </a:r>
              <a:r>
                <a:rPr lang="en-ZA" b="1" u="sng" dirty="0" err="1" smtClean="0">
                  <a:latin typeface="Times New Roman" panose="02020603050405020304" pitchFamily="18" charset="0"/>
                  <a:cs typeface="Times New Roman" panose="02020603050405020304" pitchFamily="18" charset="0"/>
                </a:rPr>
                <a:t>Wihardjo</a:t>
              </a:r>
              <a:endParaRPr lang="en-ZA" b="1" u="sng" dirty="0">
                <a:latin typeface="Times New Roman" panose="02020603050405020304" pitchFamily="18" charset="0"/>
                <a:cs typeface="Times New Roman" panose="02020603050405020304" pitchFamily="18" charset="0"/>
              </a:endParaRPr>
            </a:p>
            <a:p>
              <a:pPr algn="ctr"/>
              <a:r>
                <a:rPr lang="en-ZA" b="1" i="1" dirty="0" err="1" smtClean="0">
                  <a:latin typeface="Times New Roman" panose="02020603050405020304" pitchFamily="18" charset="0"/>
                  <a:cs typeface="Times New Roman" panose="02020603050405020304" pitchFamily="18" charset="0"/>
                </a:rPr>
                <a:t>Pemegang</a:t>
              </a:r>
              <a:r>
                <a:rPr lang="en-ZA" b="1" i="1" dirty="0" smtClean="0">
                  <a:latin typeface="Times New Roman" panose="02020603050405020304" pitchFamily="18" charset="0"/>
                  <a:cs typeface="Times New Roman" panose="02020603050405020304" pitchFamily="18" charset="0"/>
                </a:rPr>
                <a:t> </a:t>
              </a:r>
              <a:r>
                <a:rPr lang="en-ZA" b="1" i="1" dirty="0" err="1" smtClean="0">
                  <a:latin typeface="Times New Roman" panose="02020603050405020304" pitchFamily="18" charset="0"/>
                  <a:cs typeface="Times New Roman" panose="02020603050405020304" pitchFamily="18" charset="0"/>
                </a:rPr>
                <a:t>Saham</a:t>
              </a:r>
              <a:endParaRPr lang="en-ZA" b="1" i="1" dirty="0">
                <a:latin typeface="Times New Roman" panose="02020603050405020304" pitchFamily="18" charset="0"/>
                <a:cs typeface="Times New Roman" panose="02020603050405020304" pitchFamily="18" charset="0"/>
              </a:endParaRPr>
            </a:p>
          </p:txBody>
        </p:sp>
        <p:sp>
          <p:nvSpPr>
            <p:cNvPr id="28" name="Rectangle 27">
              <a:extLst>
                <a:ext uri="{FF2B5EF4-FFF2-40B4-BE49-F238E27FC236}">
                  <a16:creationId xmlns:a16="http://schemas.microsoft.com/office/drawing/2014/main" id="{D2E8C390-5983-4C54-B22A-119458E3378B}"/>
                </a:ext>
              </a:extLst>
            </p:cNvPr>
            <p:cNvSpPr/>
            <p:nvPr/>
          </p:nvSpPr>
          <p:spPr>
            <a:xfrm>
              <a:off x="2849245" y="4998030"/>
              <a:ext cx="1861185" cy="1346746"/>
            </a:xfrm>
            <a:prstGeom prst="rect">
              <a:avLst/>
            </a:prstGeom>
            <a:noFill/>
            <a:ln>
              <a:solidFill>
                <a:srgbClr val="B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grpSp>
      <p:grpSp>
        <p:nvGrpSpPr>
          <p:cNvPr id="10" name="Group 9"/>
          <p:cNvGrpSpPr/>
          <p:nvPr/>
        </p:nvGrpSpPr>
        <p:grpSpPr>
          <a:xfrm>
            <a:off x="5072394" y="4631061"/>
            <a:ext cx="1934633" cy="1346746"/>
            <a:chOff x="401900" y="4913394"/>
            <a:chExt cx="1934633" cy="1346746"/>
          </a:xfrm>
        </p:grpSpPr>
        <p:sp>
          <p:nvSpPr>
            <p:cNvPr id="29" name="Rectangle 28">
              <a:extLst>
                <a:ext uri="{FF2B5EF4-FFF2-40B4-BE49-F238E27FC236}">
                  <a16:creationId xmlns:a16="http://schemas.microsoft.com/office/drawing/2014/main" id="{D2E8C390-5983-4C54-B22A-119458E3378B}"/>
                </a:ext>
              </a:extLst>
            </p:cNvPr>
            <p:cNvSpPr/>
            <p:nvPr/>
          </p:nvSpPr>
          <p:spPr>
            <a:xfrm>
              <a:off x="438625" y="4913394"/>
              <a:ext cx="1861185" cy="1346746"/>
            </a:xfrm>
            <a:prstGeom prst="rect">
              <a:avLst/>
            </a:prstGeom>
            <a:noFill/>
            <a:ln>
              <a:solidFill>
                <a:srgbClr val="B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32" name="TextBox 31">
              <a:extLst>
                <a:ext uri="{FF2B5EF4-FFF2-40B4-BE49-F238E27FC236}">
                  <a16:creationId xmlns:a16="http://schemas.microsoft.com/office/drawing/2014/main" id="{3ABEA13B-818A-47FA-ADCB-397F5E2F40DD}"/>
                </a:ext>
              </a:extLst>
            </p:cNvPr>
            <p:cNvSpPr txBox="1"/>
            <p:nvPr/>
          </p:nvSpPr>
          <p:spPr>
            <a:xfrm>
              <a:off x="401900" y="5272313"/>
              <a:ext cx="1934633" cy="646331"/>
            </a:xfrm>
            <a:prstGeom prst="rect">
              <a:avLst/>
            </a:prstGeom>
            <a:noFill/>
          </p:spPr>
          <p:txBody>
            <a:bodyPr wrap="square" rtlCol="0">
              <a:spAutoFit/>
            </a:bodyPr>
            <a:lstStyle/>
            <a:p>
              <a:pPr algn="ctr"/>
              <a:r>
                <a:rPr lang="en-ZA" b="1" u="sng" dirty="0" smtClean="0">
                  <a:solidFill>
                    <a:schemeClr val="bg1"/>
                  </a:solidFill>
                  <a:latin typeface="Times New Roman" panose="02020603050405020304" pitchFamily="18" charset="0"/>
                  <a:cs typeface="Times New Roman" panose="02020603050405020304" pitchFamily="18" charset="0"/>
                </a:rPr>
                <a:t>Edwin </a:t>
              </a:r>
              <a:r>
                <a:rPr lang="en-ZA" b="1" u="sng" dirty="0" err="1" smtClean="0">
                  <a:solidFill>
                    <a:schemeClr val="bg1"/>
                  </a:solidFill>
                  <a:latin typeface="Times New Roman" panose="02020603050405020304" pitchFamily="18" charset="0"/>
                  <a:cs typeface="Times New Roman" panose="02020603050405020304" pitchFamily="18" charset="0"/>
                </a:rPr>
                <a:t>Santoso</a:t>
              </a:r>
              <a:endParaRPr lang="en-ZA" b="1" u="sng" dirty="0">
                <a:solidFill>
                  <a:schemeClr val="bg1"/>
                </a:solidFill>
                <a:latin typeface="Times New Roman" panose="02020603050405020304" pitchFamily="18" charset="0"/>
                <a:cs typeface="Times New Roman" panose="02020603050405020304" pitchFamily="18" charset="0"/>
              </a:endParaRPr>
            </a:p>
            <a:p>
              <a:pPr algn="ctr"/>
              <a:r>
                <a:rPr lang="en-ZA" b="1" i="1" dirty="0" err="1" smtClean="0">
                  <a:solidFill>
                    <a:schemeClr val="bg1"/>
                  </a:solidFill>
                  <a:latin typeface="Times New Roman" panose="02020603050405020304" pitchFamily="18" charset="0"/>
                  <a:cs typeface="Times New Roman" panose="02020603050405020304" pitchFamily="18" charset="0"/>
                </a:rPr>
                <a:t>Pemegang</a:t>
              </a:r>
              <a:r>
                <a:rPr lang="en-ZA" b="1" i="1" dirty="0" smtClean="0">
                  <a:solidFill>
                    <a:schemeClr val="bg1"/>
                  </a:solidFill>
                  <a:latin typeface="Times New Roman" panose="02020603050405020304" pitchFamily="18" charset="0"/>
                  <a:cs typeface="Times New Roman" panose="02020603050405020304" pitchFamily="18" charset="0"/>
                </a:rPr>
                <a:t> </a:t>
              </a:r>
              <a:r>
                <a:rPr lang="en-ZA" b="1" i="1" dirty="0" err="1" smtClean="0">
                  <a:solidFill>
                    <a:schemeClr val="bg1"/>
                  </a:solidFill>
                  <a:latin typeface="Times New Roman" panose="02020603050405020304" pitchFamily="18" charset="0"/>
                  <a:cs typeface="Times New Roman" panose="02020603050405020304" pitchFamily="18" charset="0"/>
                </a:rPr>
                <a:t>Saham</a:t>
              </a:r>
              <a:endParaRPr lang="en-ZA" b="1" i="1" dirty="0">
                <a:solidFill>
                  <a:schemeClr val="bg1"/>
                </a:solidFill>
                <a:latin typeface="Times New Roman" panose="02020603050405020304" pitchFamily="18" charset="0"/>
                <a:cs typeface="Times New Roman" panose="02020603050405020304" pitchFamily="18" charset="0"/>
              </a:endParaRPr>
            </a:p>
          </p:txBody>
        </p:sp>
      </p:grpSp>
      <p:grpSp>
        <p:nvGrpSpPr>
          <p:cNvPr id="2" name="Group 1"/>
          <p:cNvGrpSpPr/>
          <p:nvPr/>
        </p:nvGrpSpPr>
        <p:grpSpPr>
          <a:xfrm>
            <a:off x="2638491" y="6302595"/>
            <a:ext cx="2265597" cy="1346746"/>
            <a:chOff x="2812519" y="6921868"/>
            <a:chExt cx="1934633" cy="1346746"/>
          </a:xfrm>
        </p:grpSpPr>
        <p:sp>
          <p:nvSpPr>
            <p:cNvPr id="34" name="Rectangle 33">
              <a:extLst>
                <a:ext uri="{FF2B5EF4-FFF2-40B4-BE49-F238E27FC236}">
                  <a16:creationId xmlns:a16="http://schemas.microsoft.com/office/drawing/2014/main" id="{D2E8C390-5983-4C54-B22A-119458E3378B}"/>
                </a:ext>
              </a:extLst>
            </p:cNvPr>
            <p:cNvSpPr/>
            <p:nvPr/>
          </p:nvSpPr>
          <p:spPr>
            <a:xfrm>
              <a:off x="2849244" y="6921868"/>
              <a:ext cx="1861185" cy="1346746"/>
            </a:xfrm>
            <a:prstGeom prst="rect">
              <a:avLst/>
            </a:prstGeom>
            <a:noFill/>
            <a:ln>
              <a:solidFill>
                <a:srgbClr val="B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36" name="TextBox 35">
              <a:extLst>
                <a:ext uri="{FF2B5EF4-FFF2-40B4-BE49-F238E27FC236}">
                  <a16:creationId xmlns:a16="http://schemas.microsoft.com/office/drawing/2014/main" id="{3ABEA13B-818A-47FA-ADCB-397F5E2F40DD}"/>
                </a:ext>
              </a:extLst>
            </p:cNvPr>
            <p:cNvSpPr txBox="1"/>
            <p:nvPr/>
          </p:nvSpPr>
          <p:spPr>
            <a:xfrm>
              <a:off x="2812519" y="7200886"/>
              <a:ext cx="1934633" cy="646331"/>
            </a:xfrm>
            <a:prstGeom prst="rect">
              <a:avLst/>
            </a:prstGeom>
            <a:noFill/>
          </p:spPr>
          <p:txBody>
            <a:bodyPr wrap="square" rtlCol="0">
              <a:spAutoFit/>
            </a:bodyPr>
            <a:lstStyle/>
            <a:p>
              <a:pPr algn="ctr"/>
              <a:r>
                <a:rPr lang="en-ZA" b="1" u="sng" dirty="0" smtClean="0">
                  <a:latin typeface="Times New Roman" panose="02020603050405020304" pitchFamily="18" charset="0"/>
                  <a:cs typeface="Times New Roman" panose="02020603050405020304" pitchFamily="18" charset="0"/>
                </a:rPr>
                <a:t>Rudolf Andrew, BSC</a:t>
              </a:r>
              <a:endParaRPr lang="en-ZA" b="1" u="sng" dirty="0">
                <a:latin typeface="Times New Roman" panose="02020603050405020304" pitchFamily="18" charset="0"/>
                <a:cs typeface="Times New Roman" panose="02020603050405020304" pitchFamily="18" charset="0"/>
              </a:endParaRPr>
            </a:p>
            <a:p>
              <a:pPr algn="ctr"/>
              <a:r>
                <a:rPr lang="en-ZA" b="1" i="1" dirty="0" err="1" smtClean="0">
                  <a:latin typeface="Times New Roman" panose="02020603050405020304" pitchFamily="18" charset="0"/>
                  <a:cs typeface="Times New Roman" panose="02020603050405020304" pitchFamily="18" charset="0"/>
                </a:rPr>
                <a:t>Pemegang</a:t>
              </a:r>
              <a:r>
                <a:rPr lang="en-ZA" b="1" i="1" dirty="0" smtClean="0">
                  <a:latin typeface="Times New Roman" panose="02020603050405020304" pitchFamily="18" charset="0"/>
                  <a:cs typeface="Times New Roman" panose="02020603050405020304" pitchFamily="18" charset="0"/>
                </a:rPr>
                <a:t> </a:t>
              </a:r>
              <a:r>
                <a:rPr lang="en-ZA" b="1" i="1" dirty="0" err="1" smtClean="0">
                  <a:latin typeface="Times New Roman" panose="02020603050405020304" pitchFamily="18" charset="0"/>
                  <a:cs typeface="Times New Roman" panose="02020603050405020304" pitchFamily="18" charset="0"/>
                </a:rPr>
                <a:t>Saham</a:t>
              </a:r>
              <a:endParaRPr lang="en-ZA" b="1" i="1" dirty="0">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1178453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3748</TotalTime>
  <Words>1579</Words>
  <Application>Microsoft Office PowerPoint</Application>
  <PresentationFormat>Custom</PresentationFormat>
  <Paragraphs>237</Paragraphs>
  <Slides>14</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14</vt:i4>
      </vt:variant>
    </vt:vector>
  </HeadingPairs>
  <TitlesOfParts>
    <vt:vector size="21" baseType="lpstr">
      <vt:lpstr>Adobe Hebrew</vt:lpstr>
      <vt:lpstr>Arial</vt:lpstr>
      <vt:lpstr>Calibri</vt:lpstr>
      <vt:lpstr>Calibri Light</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Acer</dc:creator>
  <cp:lastModifiedBy>Acer</cp:lastModifiedBy>
  <cp:revision>205</cp:revision>
  <cp:lastPrinted>2021-09-03T01:27:57Z</cp:lastPrinted>
  <dcterms:created xsi:type="dcterms:W3CDTF">2017-07-29T22:58:00Z</dcterms:created>
  <dcterms:modified xsi:type="dcterms:W3CDTF">2021-09-03T01:57:07Z</dcterms:modified>
</cp:coreProperties>
</file>